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28" r:id="rId1"/>
    <p:sldMasterId id="2147483729" r:id="rId2"/>
  </p:sldMasterIdLst>
  <p:notesMasterIdLst>
    <p:notesMasterId r:id="rId53"/>
  </p:notesMasterIdLst>
  <p:sldIdLst>
    <p:sldId id="258" r:id="rId3"/>
    <p:sldId id="259" r:id="rId4"/>
    <p:sldId id="256" r:id="rId5"/>
    <p:sldId id="308" r:id="rId6"/>
    <p:sldId id="307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5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31" r:id="rId41"/>
    <p:sldId id="332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55" r:id="rId50"/>
    <p:sldId id="356" r:id="rId51"/>
    <p:sldId id="293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1C7"/>
    <a:srgbClr val="000000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C2CBBC7-FC54-4721-B02A-E37D3C1E4A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6958"/>
    <p:restoredTop sz="89999"/>
  </p:normalViewPr>
  <p:slideViewPr>
    <p:cSldViewPr snapToGrid="0" snapToObjects="1">
      <p:cViewPr varScale="1">
        <p:scale>
          <a:sx n="109" d="100"/>
          <a:sy n="109" d="100"/>
        </p:scale>
        <p:origin x="643" y="77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0f1f795cd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f1f795cd_1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ff5ca009_7_1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2cac447e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2cac447e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0f1f795cd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784" name="Google Shape;782;g70f1f795cd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3;g70f1f795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0f1f795cd_4_79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0f1f795cd_4_7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2cac447ef_0_2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2cac447e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0f1f795cd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46" name="Google Shape;644;g70f1f795cd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44" name="Google Shape;942;g722ab65b8e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3;g722ab65b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avLst/>
              <a:gdLst/>
              <a:ahLst/>
              <a:cxnLst/>
              <a:rect l="l" t="t" r="r" b="b"/>
              <a:pathLst>
                <a:path w="10377" h="6868" extrusionOk="0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avLst/>
              <a:gdLst/>
              <a:ahLst/>
              <a:cxnLst/>
              <a:rect l="l" t="t" r="r" b="b"/>
              <a:pathLst>
                <a:path w="7811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avLst/>
              <a:gdLst/>
              <a:ahLst/>
              <a:cxnLst/>
              <a:rect l="l" t="t" r="r" b="b"/>
              <a:pathLst>
                <a:path w="10479" h="6868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avLst/>
              <a:gdLst/>
              <a:ahLst/>
              <a:cxnLst/>
              <a:rect l="l" t="t" r="r" b="b"/>
              <a:pathLst>
                <a:path w="10415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avLst/>
              <a:gdLst/>
              <a:ahLst/>
              <a:cxnLst/>
              <a:rect l="l" t="t" r="r" b="b"/>
              <a:pathLst>
                <a:path w="10487" h="6836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avLst/>
              <a:gdLst/>
              <a:ahLst/>
              <a:cxnLst/>
              <a:rect l="l" t="t" r="r" b="b"/>
              <a:pathLst>
                <a:path w="9189" h="9155" extrusionOk="0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avLst/>
              <a:gdLst/>
              <a:ahLst/>
              <a:cxnLst/>
              <a:rect l="l" t="t" r="r" b="b"/>
              <a:pathLst>
                <a:path w="6356" h="5202" extrusionOk="0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avLst/>
              <a:gdLst/>
              <a:ahLst/>
              <a:cxnLst/>
              <a:rect l="l" t="t" r="r" b="b"/>
              <a:pathLst>
                <a:path w="9514" h="9147" extrusionOk="0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avLst/>
              <a:gdLst/>
              <a:ahLst/>
              <a:cxnLst/>
              <a:rect l="l" t="t" r="r" b="b"/>
              <a:pathLst>
                <a:path w="10350" h="6856" extrusionOk="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avLst/>
              <a:gdLst/>
              <a:ahLst/>
              <a:cxnLst/>
              <a:rect l="l" t="t" r="r" b="b"/>
              <a:pathLst>
                <a:path w="4030" h="4195" extrusionOk="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avLst/>
              <a:gdLst/>
              <a:ahLst/>
              <a:cxnLst/>
              <a:rect l="l" t="t" r="r" b="b"/>
              <a:pathLst>
                <a:path w="6458" h="5202" extrusionOk="0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avLst/>
              <a:gdLst/>
              <a:ahLst/>
              <a:cxnLst/>
              <a:rect l="l" t="t" r="r" b="b"/>
              <a:pathLst>
                <a:path w="9215" h="9166" extrusionOk="0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avLst/>
              <a:gdLst/>
              <a:ahLst/>
              <a:cxnLst/>
              <a:rect l="l" t="t" r="r" b="b"/>
              <a:pathLst>
                <a:path w="7811" h="10121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avLst/>
              <a:gdLst/>
              <a:ahLst/>
              <a:cxnLst/>
              <a:rect l="l" t="t" r="r" b="b"/>
              <a:pathLst>
                <a:path w="10486" h="6845" extrusionOk="0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avLst/>
              <a:gdLst/>
              <a:ahLst/>
              <a:cxnLst/>
              <a:rect l="l" t="t" r="r" b="b"/>
              <a:pathLst>
                <a:path w="9489" h="9137" extrusionOk="0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avLst/>
              <a:gdLst/>
              <a:ahLst/>
              <a:cxnLst/>
              <a:rect l="l" t="t" r="r" b="b"/>
              <a:pathLst>
                <a:path w="7810" h="10121" extrusionOk="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rot="10680086">
            <a:off x="-4039565" y="-387675"/>
            <a:ext cx="17944001" cy="1815659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598475" y="435163"/>
            <a:ext cx="79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844400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9929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/>
          </p:nvPr>
        </p:nvSpPr>
        <p:spPr>
          <a:xfrm>
            <a:off x="3433643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4"/>
          </p:nvPr>
        </p:nvSpPr>
        <p:spPr>
          <a:xfrm>
            <a:off x="35821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/>
          </p:nvPr>
        </p:nvSpPr>
        <p:spPr>
          <a:xfrm>
            <a:off x="6022897" y="2008848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6"/>
          </p:nvPr>
        </p:nvSpPr>
        <p:spPr>
          <a:xfrm>
            <a:off x="6171350" y="2457725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7"/>
          </p:nvPr>
        </p:nvSpPr>
        <p:spPr>
          <a:xfrm>
            <a:off x="844400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992950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9"/>
          </p:nvPr>
        </p:nvSpPr>
        <p:spPr>
          <a:xfrm>
            <a:off x="3433643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3582150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4"/>
          </p:nvPr>
        </p:nvSpPr>
        <p:spPr>
          <a:xfrm>
            <a:off x="6022897" y="3559673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6171351" y="4008550"/>
            <a:ext cx="1979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2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5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6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9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599550" y="432408"/>
            <a:ext cx="79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idx="2"/>
          </p:nvPr>
        </p:nvSpPr>
        <p:spPr>
          <a:xfrm>
            <a:off x="950550" y="350207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931925" y="3966350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3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4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5"/>
          </p:nvPr>
        </p:nvSpPr>
        <p:spPr>
          <a:xfrm>
            <a:off x="6083150" y="3502075"/>
            <a:ext cx="211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6"/>
          </p:nvPr>
        </p:nvSpPr>
        <p:spPr>
          <a:xfrm>
            <a:off x="6064400" y="3966350"/>
            <a:ext cx="214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5"/>
          <p:cNvSpPr/>
          <p:nvPr/>
        </p:nvSpPr>
        <p:spPr>
          <a:xfrm rot="10740124">
            <a:off x="-4047229" y="2483671"/>
            <a:ext cx="17944009" cy="93134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>
            <a:spLocks noGrp="1"/>
          </p:cNvSpPr>
          <p:nvPr>
            <p:ph type="subTitle" idx="1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2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3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4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5" hasCustomPrompt="1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6" hasCustomPrompt="1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7" hasCustomPrompt="1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idx="8" hasCustomPrompt="1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4451298" y="1541973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1"/>
          </p:nvPr>
        </p:nvSpPr>
        <p:spPr>
          <a:xfrm>
            <a:off x="4464250" y="1900720"/>
            <a:ext cx="39660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 idx="2"/>
          </p:nvPr>
        </p:nvSpPr>
        <p:spPr>
          <a:xfrm>
            <a:off x="4451298" y="2572571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3"/>
          </p:nvPr>
        </p:nvSpPr>
        <p:spPr>
          <a:xfrm>
            <a:off x="4464250" y="2931323"/>
            <a:ext cx="39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title" idx="4"/>
          </p:nvPr>
        </p:nvSpPr>
        <p:spPr>
          <a:xfrm>
            <a:off x="4451328" y="3603170"/>
            <a:ext cx="396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5"/>
          </p:nvPr>
        </p:nvSpPr>
        <p:spPr>
          <a:xfrm>
            <a:off x="4464250" y="3961925"/>
            <a:ext cx="39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title" idx="6"/>
          </p:nvPr>
        </p:nvSpPr>
        <p:spPr>
          <a:xfrm>
            <a:off x="4451300" y="435175"/>
            <a:ext cx="33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2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4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6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8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CUSTOM_10">
    <p:bg>
      <p:bgPr>
        <a:solidFill>
          <a:schemeClr val="accent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hasCustomPrompt="1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 hasCustomPrompt="1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 idx="4" hasCustomPrompt="1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5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avLst/>
              <a:gdLst/>
              <a:ahLst/>
              <a:cxnLst/>
              <a:rect l="l" t="t" r="r" b="b"/>
              <a:pathLst>
                <a:path w="9189" h="9156" extrusionOk="0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avLst/>
              <a:gdLst/>
              <a:ahLst/>
              <a:cxnLst/>
              <a:rect l="l" t="t" r="r" b="b"/>
              <a:pathLst>
                <a:path w="7812" h="1013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avLst/>
              <a:gdLst/>
              <a:ahLst/>
              <a:cxnLst/>
              <a:rect l="l" t="t" r="r" b="b"/>
              <a:pathLst>
                <a:path w="10414" h="6856" extrusionOk="0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avLst/>
              <a:gdLst/>
              <a:ahLst/>
              <a:cxnLst/>
              <a:rect l="l" t="t" r="r" b="b"/>
              <a:pathLst>
                <a:path w="10414" h="6838" extrusionOk="0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avLst/>
              <a:gdLst/>
              <a:ahLst/>
              <a:cxnLst/>
              <a:rect l="l" t="t" r="r" b="b"/>
              <a:pathLst>
                <a:path w="10414" h="5903" extrusionOk="0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avLst/>
              <a:gdLst/>
              <a:ahLst/>
              <a:cxnLst/>
              <a:rect l="l" t="t" r="r" b="b"/>
              <a:pathLst>
                <a:path w="9879" h="4329" extrusionOk="0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avLst/>
              <a:gdLst/>
              <a:ahLst/>
              <a:cxnLst/>
              <a:rect l="l" t="t" r="r" b="b"/>
              <a:pathLst>
                <a:path w="3982" h="4193" extrusionOk="0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avLst/>
              <a:gdLst/>
              <a:ahLst/>
              <a:cxnLst/>
              <a:rect l="l" t="t" r="r" b="b"/>
              <a:pathLst>
                <a:path w="9510" h="915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avLst/>
              <a:gdLst/>
              <a:ahLst/>
              <a:cxnLst/>
              <a:rect l="l" t="t" r="r" b="b"/>
              <a:pathLst>
                <a:path w="7812" h="10134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avLst/>
              <a:gdLst/>
              <a:ahLst/>
              <a:cxnLst/>
              <a:rect l="l" t="t" r="r" b="b"/>
              <a:pathLst>
                <a:path w="10414" h="6855" extrusionOk="0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avLst/>
              <a:gdLst/>
              <a:ahLst/>
              <a:cxnLst/>
              <a:rect l="l" t="t" r="r" b="b"/>
              <a:pathLst>
                <a:path w="10414" h="5888" extrusionOk="0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avLst/>
              <a:gdLst/>
              <a:ahLst/>
              <a:cxnLst/>
              <a:rect l="l" t="t" r="r" b="b"/>
              <a:pathLst>
                <a:path w="10234" h="7700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avLst/>
              <a:gdLst/>
              <a:ahLst/>
              <a:cxnLst/>
              <a:rect l="l" t="t" r="r" b="b"/>
              <a:pathLst>
                <a:path w="3982" h="4194" extrusionOk="0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avLst/>
              <a:gdLst/>
              <a:ahLst/>
              <a:cxnLst/>
              <a:rect l="l" t="t" r="r" b="b"/>
              <a:pathLst>
                <a:path w="2681" h="5922" extrusionOk="0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avLst/>
              <a:gdLst/>
              <a:ahLst/>
              <a:cxnLst/>
              <a:rect l="l" t="t" r="r" b="b"/>
              <a:pathLst>
                <a:path w="10414" h="5889" extrusionOk="0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avLst/>
              <a:gdLst/>
              <a:ahLst/>
              <a:cxnLst/>
              <a:rect l="l" t="t" r="r" b="b"/>
              <a:pathLst>
                <a:path w="9189" h="9172" extrusionOk="0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avLst/>
              <a:gdLst/>
              <a:ahLst/>
              <a:cxnLst/>
              <a:rect l="l" t="t" r="r" b="b"/>
              <a:pathLst>
                <a:path w="7812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avLst/>
              <a:gdLst/>
              <a:ahLst/>
              <a:cxnLst/>
              <a:rect l="l" t="t" r="r" b="b"/>
              <a:pathLst>
                <a:path w="10440" h="6801" extrusionOk="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avLst/>
              <a:gdLst/>
              <a:ahLst/>
              <a:cxnLst/>
              <a:rect l="l" t="t" r="r" b="b"/>
              <a:pathLst>
                <a:path w="10536" h="6856" extrusionOk="0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avLst/>
              <a:gdLst/>
              <a:ahLst/>
              <a:cxnLst/>
              <a:rect l="l" t="t" r="r" b="b"/>
              <a:pathLst>
                <a:path w="10032" h="7701" extrusionOk="0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avLst/>
              <a:gdLst/>
              <a:ahLst/>
              <a:cxnLst/>
              <a:rect l="l" t="t" r="r" b="b"/>
              <a:pathLst>
                <a:path w="3957" h="4194" extrusionOk="0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avLst/>
              <a:gdLst/>
              <a:ahLst/>
              <a:cxnLst/>
              <a:rect l="l" t="t" r="r" b="b"/>
              <a:pathLst>
                <a:path w="4467" h="10132" extrusionOk="0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avLst/>
              <a:gdLst/>
              <a:ahLst/>
              <a:cxnLst/>
              <a:rect l="l" t="t" r="r" b="b"/>
              <a:pathLst>
                <a:path w="6433" h="5178" extrusionOk="0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avLst/>
              <a:gdLst/>
              <a:ahLst/>
              <a:cxnLst/>
              <a:rect l="l" t="t" r="r" b="b"/>
              <a:pathLst>
                <a:path w="9189" h="9164" extrusionOk="0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avLst/>
              <a:gdLst/>
              <a:ahLst/>
              <a:cxnLst/>
              <a:rect l="l" t="t" r="r" b="b"/>
              <a:pathLst>
                <a:path w="10415" h="6856" extrusionOk="0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avLst/>
              <a:gdLst/>
              <a:ahLst/>
              <a:cxnLst/>
              <a:rect l="l" t="t" r="r" b="b"/>
              <a:pathLst>
                <a:path w="4467" h="10133" extrusionOk="0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avLst/>
              <a:gdLst/>
              <a:ahLst/>
              <a:cxnLst/>
              <a:rect l="l" t="t" r="r" b="b"/>
              <a:pathLst>
                <a:path w="6433" h="5189" extrusionOk="0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avLst/>
              <a:gdLst/>
              <a:ahLst/>
              <a:cxnLst/>
              <a:rect l="l" t="t" r="r" b="b"/>
              <a:pathLst>
                <a:path w="9189" h="9157" extrusionOk="0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avLst/>
              <a:gdLst/>
              <a:ahLst/>
              <a:cxnLst/>
              <a:rect l="l" t="t" r="r" b="b"/>
              <a:pathLst>
                <a:path w="7804" h="10123" extrusionOk="0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avLst/>
              <a:gdLst/>
              <a:ahLst/>
              <a:cxnLst/>
              <a:rect l="l" t="t" r="r" b="b"/>
              <a:pathLst>
                <a:path w="10414" h="6801" extrusionOk="0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avLst/>
              <a:gdLst/>
              <a:ahLst/>
              <a:cxnLst/>
              <a:rect l="l" t="t" r="r" b="b"/>
              <a:pathLst>
                <a:path w="10415" h="6855" extrusionOk="0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avLst/>
              <a:gdLst/>
              <a:ahLst/>
              <a:cxnLst/>
              <a:rect l="l" t="t" r="r" b="b"/>
              <a:pathLst>
                <a:path w="9515" h="9148" extrusionOk="0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avLst/>
              <a:gdLst/>
              <a:ahLst/>
              <a:cxnLst/>
              <a:rect l="l" t="t" r="r" b="b"/>
              <a:pathLst>
                <a:path w="10261" h="6789" extrusionOk="0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avLst/>
              <a:gdLst/>
              <a:ahLst/>
              <a:cxnLst/>
              <a:rect l="l" t="t" r="r" b="b"/>
              <a:pathLst>
                <a:path w="10234" h="7685" extrusionOk="0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2814500" y="710550"/>
            <a:ext cx="3515013" cy="1201255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3072000" y="1949700"/>
            <a:ext cx="30000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3049650" y="3644100"/>
            <a:ext cx="30447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21"/>
          <p:cNvSpPr/>
          <p:nvPr/>
        </p:nvSpPr>
        <p:spPr>
          <a:xfrm rot="9899801">
            <a:off x="7359741" y="624457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-7200198">
            <a:off x="515396" y="630898"/>
            <a:ext cx="1268854" cy="835058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-900199">
            <a:off x="515397" y="3692513"/>
            <a:ext cx="1268862" cy="835052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3599802">
            <a:off x="7379086" y="3679609"/>
            <a:ext cx="1268854" cy="835058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 rot="-9506809">
            <a:off x="408730" y="2154227"/>
            <a:ext cx="1268855" cy="835051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 rot="-9506809">
            <a:off x="7466430" y="2154227"/>
            <a:ext cx="1268855" cy="835051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13">
    <p:bg>
      <p:bgPr>
        <a:solidFill>
          <a:schemeClr val="accent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1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tion 1">
  <p:cSld name="CUSTOM_2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subTitle" idx="1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3" name="Google Shape;283;p23"/>
          <p:cNvSpPr/>
          <p:nvPr/>
        </p:nvSpPr>
        <p:spPr>
          <a:xfrm rot="-10680086" flipH="1">
            <a:off x="-4039574" y="3952544"/>
            <a:ext cx="17944001" cy="2456911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lumn of text 1">
  <p:cSld name="CUSTOM_16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CUSTOM_19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2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avLst/>
            <a:gdLst/>
            <a:ahLst/>
            <a:cxnLst/>
            <a:rect l="l" t="t" r="r" b="b"/>
            <a:pathLst>
              <a:path w="6530" h="5189" extrusionOk="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avLst/>
            <a:gdLst/>
            <a:ahLst/>
            <a:cxnLst/>
            <a:rect l="l" t="t" r="r" b="b"/>
            <a:pathLst>
              <a:path w="7811" h="10124" extrusionOk="0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avLst/>
            <a:gdLst/>
            <a:ahLst/>
            <a:cxnLst/>
            <a:rect l="l" t="t" r="r" b="b"/>
            <a:pathLst>
              <a:path w="9515" h="9147" extrusionOk="0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avLst/>
            <a:gdLst/>
            <a:ahLst/>
            <a:cxnLst/>
            <a:rect l="l" t="t" r="r" b="b"/>
            <a:pathLst>
              <a:path w="10261" h="6788" extrusionOk="0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avLst/>
            <a:gdLst/>
            <a:ahLst/>
            <a:cxnLst/>
            <a:rect l="l" t="t" r="r" b="b"/>
            <a:pathLst>
              <a:path w="10537" h="6856" extrusionOk="0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avLst/>
            <a:gdLst/>
            <a:ahLst/>
            <a:cxnLst/>
            <a:rect l="l" t="t" r="r" b="b"/>
            <a:pathLst>
              <a:path w="10031" h="7701" extrusionOk="0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avLst/>
            <a:gdLst/>
            <a:ahLst/>
            <a:cxnLst/>
            <a:rect l="l" t="t" r="r" b="b"/>
            <a:pathLst>
              <a:path w="7812" h="10133" extrusionOk="0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avLst/>
            <a:gdLst/>
            <a:ahLst/>
            <a:cxnLst/>
            <a:rect l="l" t="t" r="r" b="b"/>
            <a:pathLst>
              <a:path w="10414" h="6838" extrusionOk="0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avLst/>
            <a:gdLst/>
            <a:ahLst/>
            <a:cxnLst/>
            <a:rect l="l" t="t" r="r" b="b"/>
            <a:pathLst>
              <a:path w="9189" h="9172" extrusionOk="0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avLst/>
            <a:gdLst/>
            <a:ahLst/>
            <a:cxnLst/>
            <a:rect l="l" t="t" r="r" b="b"/>
            <a:pathLst>
              <a:path w="10487" h="6824" extrusionOk="0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avLst/>
            <a:gdLst/>
            <a:ahLst/>
            <a:cxnLst/>
            <a:rect l="l" t="t" r="r" b="b"/>
            <a:pathLst>
              <a:path w="9189" h="9148" extrusionOk="0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avLst/>
            <a:gdLst/>
            <a:ahLst/>
            <a:cxnLst/>
            <a:rect l="l" t="t" r="r" b="b"/>
            <a:pathLst>
              <a:path w="9189" h="9156" extrusionOk="0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avLst/>
            <a:gdLst/>
            <a:ahLst/>
            <a:cxnLst/>
            <a:rect l="l" t="t" r="r" b="b"/>
            <a:pathLst>
              <a:path w="2681" h="5922" extrusionOk="0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avLst/>
            <a:gdLst/>
            <a:ahLst/>
            <a:cxnLst/>
            <a:rect l="l" t="t" r="r" b="b"/>
            <a:pathLst>
              <a:path w="3982" h="4193" extrusionOk="0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avLst/>
            <a:gdLst/>
            <a:ahLst/>
            <a:cxnLst/>
            <a:rect l="l" t="t" r="r" b="b"/>
            <a:pathLst>
              <a:path w="10486" h="6824" extrusionOk="0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avLst/>
            <a:gdLst/>
            <a:ahLst/>
            <a:cxnLst/>
            <a:rect l="l" t="t" r="r" b="b"/>
            <a:pathLst>
              <a:path w="9510" h="915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avLst/>
            <a:gdLst/>
            <a:ahLst/>
            <a:cxnLst/>
            <a:rect l="l" t="t" r="r" b="b"/>
            <a:pathLst>
              <a:path w="7812" h="10134" extrusionOk="0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avLst/>
            <a:gdLst/>
            <a:ahLst/>
            <a:cxnLst/>
            <a:rect l="l" t="t" r="r" b="b"/>
            <a:pathLst>
              <a:path w="10414" h="6801" extrusionOk="0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avLst/>
            <a:gdLst/>
            <a:ahLst/>
            <a:cxnLst/>
            <a:rect l="l" t="t" r="r" b="b"/>
            <a:pathLst>
              <a:path w="3982" h="4194" extrusionOk="0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avLst/>
            <a:gdLst/>
            <a:ahLst/>
            <a:cxnLst/>
            <a:rect l="l" t="t" r="r" b="b"/>
            <a:pathLst>
              <a:path w="10414" h="5889" extrusionOk="0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24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rot="-9900003" flipH="1">
            <a:off x="6507653" y="1865612"/>
            <a:ext cx="1816298" cy="66746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601190" y="1865625"/>
            <a:ext cx="1816315" cy="66745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989879" y="1839978"/>
            <a:ext cx="1816298" cy="667464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subTitle" idx="1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 hasCustomPrompt="1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idx="2" hasCustomPrompt="1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>
            <a:spLocks noGrp="1"/>
          </p:cNvSpPr>
          <p:nvPr>
            <p:ph type="title" idx="3" hasCustomPrompt="1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>
            <a:spLocks noGrp="1"/>
          </p:cNvSpPr>
          <p:nvPr>
            <p:ph type="subTitle" idx="4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5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subTitle" idx="6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7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ubTitle" idx="8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title" idx="9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1">
  <p:cSld name="CUSTOM_2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1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avLst/>
              <a:gdLst/>
              <a:ahLst/>
              <a:cxnLst/>
              <a:rect l="l" t="t" r="r" b="b"/>
              <a:pathLst>
                <a:path w="6505" h="5189" extrusionOk="0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avLst/>
              <a:gdLst/>
              <a:ahLst/>
              <a:cxnLst/>
              <a:rect l="l" t="t" r="r" b="b"/>
              <a:pathLst>
                <a:path w="7811" h="10123" extrusionOk="0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avLst/>
              <a:gdLst/>
              <a:ahLst/>
              <a:cxnLst/>
              <a:rect l="l" t="t" r="r" b="b"/>
              <a:pathLst>
                <a:path w="10414" h="6781" extrusionOk="0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avLst/>
              <a:gdLst/>
              <a:ahLst/>
              <a:cxnLst/>
              <a:rect l="l" t="t" r="r" b="b"/>
              <a:pathLst>
                <a:path w="10414" h="6839" extrusionOk="0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avLst/>
              <a:gdLst/>
              <a:ahLst/>
              <a:cxnLst/>
              <a:rect l="l" t="t" r="r" b="b"/>
              <a:pathLst>
                <a:path w="7810" h="10123" extrusionOk="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avLst/>
            <a:gdLst/>
            <a:ahLst/>
            <a:cxnLst/>
            <a:rect l="l" t="t" r="r" b="b"/>
            <a:pathLst>
              <a:path w="9214" h="9166" extrusionOk="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3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27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 hasCustomPrompt="1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 hasCustomPrompt="1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3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 idx="4" hasCustomPrompt="1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>
            <a:spLocks noGrp="1"/>
          </p:cNvSpPr>
          <p:nvPr>
            <p:ph type="subTitle" idx="5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6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avLst/>
              <a:gdLst/>
              <a:ahLst/>
              <a:cxnLst/>
              <a:rect l="l" t="t" r="r" b="b"/>
              <a:pathLst>
                <a:path w="4467" h="10122" extrusionOk="0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avLst/>
              <a:gdLst/>
              <a:ahLst/>
              <a:cxnLst/>
              <a:rect l="l" t="t" r="r" b="b"/>
              <a:pathLst>
                <a:path w="6530" h="5189" extrusionOk="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avLst/>
              <a:gdLst/>
              <a:ahLst/>
              <a:cxnLst/>
              <a:rect l="l" t="t" r="r" b="b"/>
              <a:pathLst>
                <a:path w="7811" h="10124" extrusionOk="0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avLst/>
              <a:gdLst/>
              <a:ahLst/>
              <a:cxnLst/>
              <a:rect l="l" t="t" r="r" b="b"/>
              <a:pathLst>
                <a:path w="10261" h="6788" extrusionOk="0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avLst/>
              <a:gdLst/>
              <a:ahLst/>
              <a:cxnLst/>
              <a:rect l="l" t="t" r="r" b="b"/>
              <a:pathLst>
                <a:path w="10537" h="6856" extrusionOk="0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avLst/>
              <a:gdLst/>
              <a:ahLst/>
              <a:cxnLst/>
              <a:rect l="l" t="t" r="r" b="b"/>
              <a:pathLst>
                <a:path w="9214" h="9166" extrusionOk="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 1">
  <p:cSld name="CUSTOM_3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2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3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4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5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33"/>
          <p:cNvSpPr txBox="1">
            <a:spLocks noGrp="1"/>
          </p:cNvSpPr>
          <p:nvPr>
            <p:ph type="subTitle" idx="6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400" b="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43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21550" y="410029"/>
            <a:ext cx="770100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sz="3500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sz="3500" b="1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sgo Final Pages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0" y="905828"/>
            <a:ext cx="9144000" cy="2063409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/>
              <a:t>1</a:t>
            </a:r>
            <a:r>
              <a:rPr lang="ko-KR" altLang="en-US" sz="2000"/>
              <a:t>차 프로젝트</a:t>
            </a:r>
            <a:br>
              <a:rPr lang="ko-KR" altLang="en-US" sz="4500"/>
            </a:br>
            <a:r>
              <a:rPr lang="en-US" altLang="ko-KR" sz="4500"/>
              <a:t>2</a:t>
            </a:r>
            <a:r>
              <a:rPr lang="ko-KR" altLang="en-US" sz="4500"/>
              <a:t>조</a:t>
            </a:r>
            <a:br>
              <a:rPr lang="ko-KR" altLang="en-US" sz="4500"/>
            </a:br>
            <a:r>
              <a:rPr lang="ko-KR" altLang="en-US" sz="4500"/>
              <a:t>요구사항 분석</a:t>
            </a:r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1"/>
          </p:nvPr>
        </p:nvSpPr>
        <p:spPr>
          <a:xfrm>
            <a:off x="0" y="3283117"/>
            <a:ext cx="9144000" cy="63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성영준 최영태 김정환 김하진 이다희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122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교육</a:t>
            </a:r>
            <a:r>
              <a:rPr lang="en-US" altLang="ko-KR" sz="1500"/>
              <a:t>_</a:t>
            </a:r>
            <a:r>
              <a:rPr lang="ko-KR" altLang="en-US" sz="1500"/>
              <a:t>메인페이지 내 상세 사이트 목록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6246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1318711"/>
          <a:ext cx="9143996" cy="3111318"/>
        </p:xfrm>
        <a:graphic>
          <a:graphicData uri="http://schemas.openxmlformats.org/drawingml/2006/table">
            <a:tbl>
              <a:tblPr firstRow="1" bandRow="1"/>
              <a:tblGrid>
                <a:gridCol w="67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2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92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444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981">
                <a:tc rowSpan="1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 공지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오시는길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위치 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 클릭시 위치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교육회원가입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신청버튼 클릭시 결제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강형욱칼럼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작성된 글 클릭시 해당 글 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2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계정으로 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69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교육후기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검색기능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작성된 글 클릭시 해당 글 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 계정으로 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9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광고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항목의 광고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광고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 각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2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 간편 소개글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보듬샵 버튼 클릭시 해당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교육페이지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48275" cy="2286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5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100" y="1252629"/>
            <a:ext cx="7955288" cy="3600162"/>
          </a:xfrm>
          <a:prstGeom prst="rect">
            <a:avLst/>
          </a:prstGeom>
        </p:spPr>
      </p:pic>
      <p:sp>
        <p:nvSpPr>
          <p:cNvPr id="986" name="직사각형 9"/>
          <p:cNvSpPr/>
          <p:nvPr/>
        </p:nvSpPr>
        <p:spPr>
          <a:xfrm>
            <a:off x="5933631" y="1252629"/>
            <a:ext cx="2340597" cy="299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87" name="직선 화살표 연결선 11"/>
          <p:cNvCxnSpPr/>
          <p:nvPr/>
        </p:nvCxnSpPr>
        <p:spPr>
          <a:xfrm rot="16200000" flipV="1">
            <a:off x="7627773" y="644928"/>
            <a:ext cx="316944" cy="21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직사각형 23"/>
          <p:cNvSpPr/>
          <p:nvPr/>
        </p:nvSpPr>
        <p:spPr>
          <a:xfrm>
            <a:off x="2040070" y="1671266"/>
            <a:ext cx="5063860" cy="373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9" name="직사각형 24"/>
          <p:cNvSpPr/>
          <p:nvPr/>
        </p:nvSpPr>
        <p:spPr>
          <a:xfrm>
            <a:off x="6495368" y="595513"/>
            <a:ext cx="1942490" cy="547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</a:rPr>
              <a:t>클릭시 해당 페이지 이동</a:t>
            </a:r>
          </a:p>
        </p:txBody>
      </p:sp>
      <p:sp>
        <p:nvSpPr>
          <p:cNvPr id="990" name="사각형: 둥근 모서리 30"/>
          <p:cNvSpPr/>
          <p:nvPr/>
        </p:nvSpPr>
        <p:spPr>
          <a:xfrm>
            <a:off x="244560" y="1671266"/>
            <a:ext cx="1423742" cy="316721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네비게이션바</a:t>
            </a:r>
          </a:p>
        </p:txBody>
      </p:sp>
      <p:cxnSp>
        <p:nvCxnSpPr>
          <p:cNvPr id="991" name="직선 화살표 연결선 31"/>
          <p:cNvCxnSpPr>
            <a:stCxn id="988" idx="1"/>
            <a:endCxn id="990" idx="3"/>
          </p:cNvCxnSpPr>
          <p:nvPr/>
        </p:nvCxnSpPr>
        <p:spPr>
          <a:xfrm rot="10800000">
            <a:off x="1668302" y="1829626"/>
            <a:ext cx="371768" cy="28575"/>
          </a:xfrm>
          <a:prstGeom prst="straightConnector1">
            <a:avLst/>
          </a:prstGeom>
          <a:ln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835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회사 소개 페이지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49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3"/>
          <p:cNvPicPr>
            <a:picLocks noChangeAspect="1"/>
          </p:cNvPicPr>
          <p:nvPr/>
        </p:nvPicPr>
        <p:blipFill rotWithShape="1">
          <a:blip r:embed="rId3"/>
          <a:srcRect l="3810" t="7100" r="4780"/>
          <a:stretch>
            <a:fillRect/>
          </a:stretch>
        </p:blipFill>
        <p:spPr>
          <a:xfrm>
            <a:off x="1083256" y="1035854"/>
            <a:ext cx="6977487" cy="3868887"/>
          </a:xfrm>
          <a:prstGeom prst="rect">
            <a:avLst/>
          </a:prstGeom>
        </p:spPr>
      </p:pic>
      <p:sp>
        <p:nvSpPr>
          <p:cNvPr id="979" name="직사각형 23"/>
          <p:cNvSpPr/>
          <p:nvPr/>
        </p:nvSpPr>
        <p:spPr>
          <a:xfrm>
            <a:off x="2096744" y="1700355"/>
            <a:ext cx="5313187" cy="3204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1" name="사각형: 둥근 모서리 30"/>
          <p:cNvSpPr/>
          <p:nvPr/>
        </p:nvSpPr>
        <p:spPr>
          <a:xfrm>
            <a:off x="244560" y="1700355"/>
            <a:ext cx="1696618" cy="373871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회사 소개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59310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회사 위치 정보 페이지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672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4167" y="1310304"/>
            <a:ext cx="6995666" cy="335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35048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교육 게시판 페이지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4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3" name="그림 2"/>
          <p:cNvPicPr>
            <a:picLocks noChangeAspect="1"/>
          </p:cNvPicPr>
          <p:nvPr/>
        </p:nvPicPr>
        <p:blipFill rotWithShape="1">
          <a:blip r:embed="rId3"/>
          <a:srcRect l="4360" t="3290" r="5320"/>
          <a:stretch>
            <a:fillRect/>
          </a:stretch>
        </p:blipFill>
        <p:spPr>
          <a:xfrm>
            <a:off x="997361" y="1042402"/>
            <a:ext cx="7149277" cy="3656582"/>
          </a:xfrm>
          <a:prstGeom prst="rect">
            <a:avLst/>
          </a:prstGeom>
        </p:spPr>
      </p:pic>
      <p:sp>
        <p:nvSpPr>
          <p:cNvPr id="985" name="사각형: 둥근 모서리 7"/>
          <p:cNvSpPr/>
          <p:nvPr/>
        </p:nvSpPr>
        <p:spPr>
          <a:xfrm>
            <a:off x="3664549" y="1893946"/>
            <a:ext cx="1750412" cy="395675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사각형: 둥근 모서리 8"/>
          <p:cNvSpPr/>
          <p:nvPr/>
        </p:nvSpPr>
        <p:spPr>
          <a:xfrm>
            <a:off x="5837055" y="1855096"/>
            <a:ext cx="1026857" cy="315583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게시글 검색</a:t>
            </a:r>
          </a:p>
        </p:txBody>
      </p:sp>
      <p:cxnSp>
        <p:nvCxnSpPr>
          <p:cNvPr id="987" name="직선 화살표 연결선 10"/>
          <p:cNvCxnSpPr>
            <a:stCxn id="985" idx="3"/>
            <a:endCxn id="986" idx="1"/>
          </p:cNvCxnSpPr>
          <p:nvPr/>
        </p:nvCxnSpPr>
        <p:spPr>
          <a:xfrm flipV="1">
            <a:off x="5414962" y="2012888"/>
            <a:ext cx="422093" cy="7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350483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상품 게시판 페이지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4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811" y="1313558"/>
            <a:ext cx="7188378" cy="3528542"/>
          </a:xfrm>
          <a:prstGeom prst="rect">
            <a:avLst/>
          </a:prstGeom>
        </p:spPr>
      </p:pic>
      <p:sp>
        <p:nvSpPr>
          <p:cNvPr id="990" name="사각형: 둥근 모서리 7"/>
          <p:cNvSpPr/>
          <p:nvPr/>
        </p:nvSpPr>
        <p:spPr>
          <a:xfrm>
            <a:off x="5452204" y="2886231"/>
            <a:ext cx="1435315" cy="115499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8"/>
          <p:cNvSpPr/>
          <p:nvPr/>
        </p:nvSpPr>
        <p:spPr>
          <a:xfrm>
            <a:off x="7334317" y="3263316"/>
            <a:ext cx="1096703" cy="400827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결제 페이지 이동</a:t>
            </a:r>
          </a:p>
        </p:txBody>
      </p:sp>
      <p:cxnSp>
        <p:nvCxnSpPr>
          <p:cNvPr id="992" name="직선 화살표 연결선 10"/>
          <p:cNvCxnSpPr>
            <a:stCxn id="990" idx="3"/>
            <a:endCxn id="991" idx="1"/>
          </p:cNvCxnSpPr>
          <p:nvPr/>
        </p:nvCxnSpPr>
        <p:spPr>
          <a:xfrm>
            <a:off x="6887519" y="3463730"/>
            <a:ext cx="446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278776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후기 게시판 페이지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721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3"/>
          <p:cNvPicPr>
            <a:picLocks noChangeAspect="1"/>
          </p:cNvPicPr>
          <p:nvPr/>
        </p:nvPicPr>
        <p:blipFill rotWithShape="1">
          <a:blip r:embed="rId3"/>
          <a:srcRect l="4400" t="3290" r="5250"/>
          <a:stretch>
            <a:fillRect/>
          </a:stretch>
        </p:blipFill>
        <p:spPr>
          <a:xfrm>
            <a:off x="1252820" y="941554"/>
            <a:ext cx="6638360" cy="3849343"/>
          </a:xfrm>
          <a:prstGeom prst="rect">
            <a:avLst/>
          </a:prstGeom>
        </p:spPr>
      </p:pic>
      <p:sp>
        <p:nvSpPr>
          <p:cNvPr id="979" name="사각형: 둥근 모서리 7"/>
          <p:cNvSpPr/>
          <p:nvPr/>
        </p:nvSpPr>
        <p:spPr>
          <a:xfrm>
            <a:off x="6872039" y="2571750"/>
            <a:ext cx="1681639" cy="51771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후기글 등록 버튼 추가</a:t>
            </a:r>
          </a:p>
        </p:txBody>
      </p:sp>
      <p:sp>
        <p:nvSpPr>
          <p:cNvPr id="983" name="사각형: 둥근 모서리 8"/>
          <p:cNvSpPr/>
          <p:nvPr/>
        </p:nvSpPr>
        <p:spPr>
          <a:xfrm>
            <a:off x="6901295" y="1698520"/>
            <a:ext cx="811563" cy="36447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글쓰기</a:t>
            </a:r>
          </a:p>
        </p:txBody>
      </p:sp>
      <p:cxnSp>
        <p:nvCxnSpPr>
          <p:cNvPr id="985" name="직선 화살표 연결선 10"/>
          <p:cNvCxnSpPr>
            <a:stCxn id="983" idx="2"/>
          </p:cNvCxnSpPr>
          <p:nvPr/>
        </p:nvCxnSpPr>
        <p:spPr>
          <a:xfrm rot="16200000" flipH="1">
            <a:off x="7052700" y="2317373"/>
            <a:ext cx="508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0691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푸터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148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816" y="1867082"/>
            <a:ext cx="7778368" cy="1409336"/>
          </a:xfrm>
          <a:prstGeom prst="rect">
            <a:avLst/>
          </a:prstGeom>
        </p:spPr>
      </p:pic>
      <p:sp>
        <p:nvSpPr>
          <p:cNvPr id="979" name="사각형: 둥근 모서리 7"/>
          <p:cNvSpPr/>
          <p:nvPr/>
        </p:nvSpPr>
        <p:spPr>
          <a:xfrm>
            <a:off x="6650037" y="2221156"/>
            <a:ext cx="1811147" cy="910735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0" name="사각형: 둥근 모서리 8"/>
          <p:cNvSpPr/>
          <p:nvPr/>
        </p:nvSpPr>
        <p:spPr>
          <a:xfrm>
            <a:off x="7083377" y="3345995"/>
            <a:ext cx="1524841" cy="5057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버튼 클릭시</a:t>
            </a:r>
          </a:p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보듬샵 페이지 이동</a:t>
            </a:r>
          </a:p>
        </p:txBody>
      </p:sp>
      <p:cxnSp>
        <p:nvCxnSpPr>
          <p:cNvPr id="981" name="직선 화살표 연결선 10"/>
          <p:cNvCxnSpPr/>
          <p:nvPr/>
        </p:nvCxnSpPr>
        <p:spPr>
          <a:xfrm>
            <a:off x="10243395" y="3429000"/>
            <a:ext cx="0" cy="1698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24550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 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244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6" name="표 975"/>
          <p:cNvGraphicFramePr>
            <a:graphicFrameLocks noGrp="1"/>
          </p:cNvGraphicFramePr>
          <p:nvPr/>
        </p:nvGraphicFramePr>
        <p:xfrm>
          <a:off x="0" y="1294109"/>
          <a:ext cx="9143998" cy="2847107"/>
        </p:xfrm>
        <a:graphic>
          <a:graphicData uri="http://schemas.openxmlformats.org/drawingml/2006/table">
            <a:tbl>
              <a:tblPr firstRow="1" bandRow="1"/>
              <a:tblGrid>
                <a:gridCol w="73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9187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84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페이지로 이동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페이지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버튼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페이지로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168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 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3396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80" name="표 979"/>
          <p:cNvGraphicFramePr>
            <a:graphicFrameLocks noGrp="1"/>
          </p:cNvGraphicFramePr>
          <p:nvPr/>
        </p:nvGraphicFramePr>
        <p:xfrm>
          <a:off x="0" y="1199263"/>
          <a:ext cx="9143995" cy="3203301"/>
        </p:xfrm>
        <a:graphic>
          <a:graphicData uri="http://schemas.openxmlformats.org/drawingml/2006/table">
            <a:tbl>
              <a:tblPr firstRow="1" bandRow="1"/>
              <a:tblGrid>
                <a:gridCol w="793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2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6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94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58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HOME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18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NEW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새 상품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페이지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상품페이지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7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문구 · 도서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도서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7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BODEUM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 상품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BODEUM|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보듬버튼 클릭시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전페 상품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75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 검색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검색버튼 클릭시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 창 및 결과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CONTENTS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subTitle" idx="4"/>
          </p:nvPr>
        </p:nvSpPr>
        <p:spPr>
          <a:xfrm>
            <a:off x="3688650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벤치마킹 사이트</a:t>
            </a:r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8"/>
          </p:nvPr>
        </p:nvSpPr>
        <p:spPr>
          <a:xfrm>
            <a:off x="5626075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요구사항 분석</a:t>
            </a:r>
          </a:p>
        </p:txBody>
      </p:sp>
      <p:sp>
        <p:nvSpPr>
          <p:cNvPr id="417" name="Google Shape;417;p39"/>
          <p:cNvSpPr txBox="1">
            <a:spLocks noGrp="1"/>
          </p:cNvSpPr>
          <p:nvPr>
            <p:ph type="subTitle" idx="3"/>
          </p:nvPr>
        </p:nvSpPr>
        <p:spPr>
          <a:xfrm>
            <a:off x="1751225" y="3584162"/>
            <a:ext cx="1766700" cy="360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/>
              <a:t>주제</a:t>
            </a:r>
          </a:p>
        </p:txBody>
      </p:sp>
      <p:grpSp>
        <p:nvGrpSpPr>
          <p:cNvPr id="420" name="Google Shape;420;p39"/>
          <p:cNvGrpSpPr/>
          <p:nvPr/>
        </p:nvGrpSpPr>
        <p:grpSpPr>
          <a:xfrm>
            <a:off x="5817266" y="2571750"/>
            <a:ext cx="1384319" cy="779741"/>
            <a:chOff x="4851428" y="2596413"/>
            <a:chExt cx="1384319" cy="779741"/>
          </a:xfrm>
        </p:grpSpPr>
        <p:sp>
          <p:nvSpPr>
            <p:cNvPr id="421" name="Google Shape;421;p39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4063921" y="2571750"/>
            <a:ext cx="1016158" cy="779741"/>
            <a:chOff x="3091041" y="2596413"/>
            <a:chExt cx="1016158" cy="779741"/>
          </a:xfrm>
        </p:grpSpPr>
        <p:sp>
          <p:nvSpPr>
            <p:cNvPr id="430" name="Google Shape;430;p39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32" name="Google Shape;432;p39"/>
          <p:cNvSpPr/>
          <p:nvPr/>
        </p:nvSpPr>
        <p:spPr>
          <a:xfrm rot="6704011">
            <a:off x="2302099" y="2742831"/>
            <a:ext cx="664938" cy="437579"/>
          </a:xfrm>
          <a:custGeom>
            <a:avLst/>
            <a:gdLst/>
            <a:ahLst/>
            <a:cxnLst/>
            <a:rect l="l" t="t" r="r" b="b"/>
            <a:pathLst>
              <a:path w="7576" h="4986" extrusionOk="0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406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 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 flipV="1">
            <a:off x="0" y="731120"/>
            <a:ext cx="5033962" cy="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37260"/>
          <a:ext cx="9143997" cy="4023360"/>
        </p:xfrm>
        <a:graphic>
          <a:graphicData uri="http://schemas.openxmlformats.org/drawingml/2006/table">
            <a:tbl>
              <a:tblPr firstRow="1" bandRow="1"/>
              <a:tblGrid>
                <a:gridCol w="71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12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0441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1"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야외용품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가슴줄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리드줄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안전용품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산책용품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패션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SUMMER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아우터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티셔츠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액세서리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리빙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안전문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방석 · 매트 · 계단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식기 · 보관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목욕 · 위생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04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탈취 · 소독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7930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 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625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37259"/>
          <a:ext cx="9143997" cy="4206240"/>
        </p:xfrm>
        <a:graphic>
          <a:graphicData uri="http://schemas.openxmlformats.org/drawingml/2006/table">
            <a:tbl>
              <a:tblPr firstRow="1" bandRow="1"/>
              <a:tblGrid>
                <a:gridCol w="719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38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장난감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노즈워크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터그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소프트토이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훈련용품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트릿백 · 가방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클리커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트레이너 의류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원반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전문가용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푸드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(네비게이션바)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자연식 · 습식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버튼 클릭시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사료 · 건식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간식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파우더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영양제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787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 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1530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96831"/>
            <a:ext cx="9144000" cy="2927503"/>
          </a:xfrm>
          <a:prstGeom prst="rect">
            <a:avLst/>
          </a:prstGeom>
        </p:spPr>
      </p:pic>
      <p:sp>
        <p:nvSpPr>
          <p:cNvPr id="979" name="사각형: 둥근 모서리 5"/>
          <p:cNvSpPr/>
          <p:nvPr/>
        </p:nvSpPr>
        <p:spPr>
          <a:xfrm>
            <a:off x="1870646" y="2014153"/>
            <a:ext cx="5402707" cy="208087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0" name="직사각형 8"/>
          <p:cNvSpPr/>
          <p:nvPr/>
        </p:nvSpPr>
        <p:spPr>
          <a:xfrm>
            <a:off x="6976930" y="1596831"/>
            <a:ext cx="1823399" cy="367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직사각형 10"/>
          <p:cNvSpPr/>
          <p:nvPr/>
        </p:nvSpPr>
        <p:spPr>
          <a:xfrm>
            <a:off x="6084661" y="1277169"/>
            <a:ext cx="2312212" cy="25297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solidFill>
                  <a:schemeClr val="tx1"/>
                </a:solidFill>
              </a:rPr>
              <a:t>클릭시 해당 페이지 이동</a:t>
            </a:r>
          </a:p>
        </p:txBody>
      </p:sp>
      <p:sp>
        <p:nvSpPr>
          <p:cNvPr id="983" name="사각형: 둥근 모서리 11"/>
          <p:cNvSpPr/>
          <p:nvPr/>
        </p:nvSpPr>
        <p:spPr>
          <a:xfrm>
            <a:off x="462175" y="1964005"/>
            <a:ext cx="1337629" cy="258234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네비게이션바</a:t>
            </a:r>
          </a:p>
        </p:txBody>
      </p:sp>
      <p:cxnSp>
        <p:nvCxnSpPr>
          <p:cNvPr id="984" name="직선 화살표 연결선 12"/>
          <p:cNvCxnSpPr/>
          <p:nvPr/>
        </p:nvCxnSpPr>
        <p:spPr>
          <a:xfrm rot="10800000">
            <a:off x="318863" y="1067571"/>
            <a:ext cx="286624" cy="831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37231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</a:t>
            </a:r>
            <a:r>
              <a:rPr lang="en-US" altLang="ko-KR" sz="1500"/>
              <a:t>_</a:t>
            </a:r>
            <a:r>
              <a:rPr lang="ko-KR" altLang="en-US" sz="1500"/>
              <a:t>메인페이지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 flipV="1">
            <a:off x="0" y="731120"/>
            <a:ext cx="5133975" cy="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97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38216"/>
            <a:ext cx="9144000" cy="3206441"/>
          </a:xfrm>
          <a:prstGeom prst="rect">
            <a:avLst/>
          </a:prstGeom>
        </p:spPr>
      </p:pic>
      <p:sp>
        <p:nvSpPr>
          <p:cNvPr id="998" name="사각형: 둥근 모서리 5"/>
          <p:cNvSpPr/>
          <p:nvPr/>
        </p:nvSpPr>
        <p:spPr>
          <a:xfrm>
            <a:off x="1994030" y="1376316"/>
            <a:ext cx="4658765" cy="29760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9" name="사각형: 둥근 모서리 6"/>
          <p:cNvSpPr/>
          <p:nvPr/>
        </p:nvSpPr>
        <p:spPr>
          <a:xfrm>
            <a:off x="6721559" y="1202200"/>
            <a:ext cx="1575638" cy="433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해당 분야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상품 조회 가능</a:t>
            </a:r>
          </a:p>
        </p:txBody>
      </p:sp>
      <p:sp>
        <p:nvSpPr>
          <p:cNvPr id="1001" name="사각형: 둥근 모서리 8"/>
          <p:cNvSpPr/>
          <p:nvPr/>
        </p:nvSpPr>
        <p:spPr>
          <a:xfrm>
            <a:off x="3728279" y="3957604"/>
            <a:ext cx="1214220" cy="344398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2" name="사각형: 둥근 모서리 9"/>
          <p:cNvSpPr/>
          <p:nvPr/>
        </p:nvSpPr>
        <p:spPr>
          <a:xfrm>
            <a:off x="5346851" y="4014552"/>
            <a:ext cx="1604805" cy="25999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상품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003" name="직선 화살표 연결선 10"/>
          <p:cNvCxnSpPr>
            <a:stCxn id="1001" idx="3"/>
            <a:endCxn id="1002" idx="1"/>
          </p:cNvCxnSpPr>
          <p:nvPr/>
        </p:nvCxnSpPr>
        <p:spPr>
          <a:xfrm>
            <a:off x="4942499" y="4129803"/>
            <a:ext cx="404351" cy="147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4" name="사각형: 둥근 모서리 13"/>
          <p:cNvSpPr/>
          <p:nvPr/>
        </p:nvSpPr>
        <p:spPr>
          <a:xfrm>
            <a:off x="469811" y="1797356"/>
            <a:ext cx="1673579" cy="203453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5" name="사각형: 둥근 모서리 14"/>
          <p:cNvSpPr/>
          <p:nvPr/>
        </p:nvSpPr>
        <p:spPr>
          <a:xfrm>
            <a:off x="517437" y="3957603"/>
            <a:ext cx="1673578" cy="5033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상세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120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</a:t>
            </a:r>
            <a:r>
              <a:rPr lang="en-US" altLang="ko-KR" sz="1500"/>
              <a:t>_</a:t>
            </a:r>
            <a:r>
              <a:rPr lang="ko-KR" altLang="en-US" sz="1500"/>
              <a:t>메인페이지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815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628" y="895132"/>
            <a:ext cx="6468337" cy="4248368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1462430" y="994793"/>
            <a:ext cx="5887393" cy="2490342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7440312" y="1460769"/>
            <a:ext cx="1627488" cy="5324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상품 상세 페이지 이동</a:t>
            </a:r>
          </a:p>
        </p:txBody>
      </p:sp>
      <p:sp>
        <p:nvSpPr>
          <p:cNvPr id="989" name="사각형: 둥근 모서리 11"/>
          <p:cNvSpPr/>
          <p:nvPr/>
        </p:nvSpPr>
        <p:spPr>
          <a:xfrm>
            <a:off x="1534393" y="3669069"/>
            <a:ext cx="5743466" cy="1400801"/>
          </a:xfrm>
          <a:prstGeom prst="roundRect">
            <a:avLst>
              <a:gd name="adj" fmla="val 11389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사각형: 둥근 모서리 12"/>
          <p:cNvSpPr/>
          <p:nvPr/>
        </p:nvSpPr>
        <p:spPr>
          <a:xfrm>
            <a:off x="181378" y="3669069"/>
            <a:ext cx="1217870" cy="4381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596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</a:t>
            </a:r>
            <a:r>
              <a:rPr lang="en-US" altLang="ko-KR" sz="1500"/>
              <a:t>_</a:t>
            </a:r>
            <a:r>
              <a:rPr lang="ko-KR" altLang="en-US" sz="1500"/>
              <a:t>제품페이지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053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1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819" y="1412888"/>
            <a:ext cx="8002361" cy="3372566"/>
          </a:xfrm>
          <a:prstGeom prst="rect">
            <a:avLst/>
          </a:prstGeom>
        </p:spPr>
      </p:pic>
      <p:sp>
        <p:nvSpPr>
          <p:cNvPr id="992" name="사각형: 둥근 모서리 5"/>
          <p:cNvSpPr/>
          <p:nvPr/>
        </p:nvSpPr>
        <p:spPr>
          <a:xfrm>
            <a:off x="532570" y="2063879"/>
            <a:ext cx="7874753" cy="2721576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3" name="사각형: 둥근 모서리 6"/>
          <p:cNvSpPr/>
          <p:nvPr/>
        </p:nvSpPr>
        <p:spPr>
          <a:xfrm>
            <a:off x="5865659" y="1611844"/>
            <a:ext cx="2968328" cy="45203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클릭시 해당 상품 상세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94" name="직선 화살표 연결선 7"/>
          <p:cNvCxnSpPr/>
          <p:nvPr/>
        </p:nvCxnSpPr>
        <p:spPr>
          <a:xfrm rot="16200000" flipH="1">
            <a:off x="3024727" y="4785454"/>
            <a:ext cx="2025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234439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</a:t>
            </a:r>
            <a:r>
              <a:rPr lang="en-US" altLang="ko-KR" sz="1500"/>
              <a:t>_</a:t>
            </a:r>
            <a:r>
              <a:rPr lang="ko-KR" altLang="en-US" sz="1500"/>
              <a:t>제품 상세 페이지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4102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8378" y="1166075"/>
            <a:ext cx="6787243" cy="3662748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5000040" y="2812899"/>
            <a:ext cx="2454959" cy="666046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7685621" y="2848093"/>
            <a:ext cx="1054244" cy="29783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옵션 선택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89" name="직선 화살표 연결선 5"/>
          <p:cNvCxnSpPr/>
          <p:nvPr/>
        </p:nvCxnSpPr>
        <p:spPr>
          <a:xfrm>
            <a:off x="7267691" y="2320249"/>
            <a:ext cx="187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사각형: 둥근 모서리 7"/>
          <p:cNvSpPr/>
          <p:nvPr/>
        </p:nvSpPr>
        <p:spPr>
          <a:xfrm>
            <a:off x="5006960" y="3708622"/>
            <a:ext cx="2454959" cy="662903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8"/>
          <p:cNvSpPr/>
          <p:nvPr/>
        </p:nvSpPr>
        <p:spPr>
          <a:xfrm>
            <a:off x="7685620" y="3652430"/>
            <a:ext cx="1458379" cy="7190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결제 및 장바구니 창으로 이동</a:t>
            </a:r>
          </a:p>
        </p:txBody>
      </p:sp>
      <p:cxnSp>
        <p:nvCxnSpPr>
          <p:cNvPr id="992" name="직선 화살표 연결선 9"/>
          <p:cNvCxnSpPr/>
          <p:nvPr/>
        </p:nvCxnSpPr>
        <p:spPr>
          <a:xfrm>
            <a:off x="7274611" y="3652430"/>
            <a:ext cx="187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24076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숍</a:t>
            </a:r>
            <a:r>
              <a:rPr lang="en-US" altLang="ko-KR" sz="1500"/>
              <a:t>_</a:t>
            </a:r>
            <a:r>
              <a:rPr lang="ko-KR" altLang="en-US" sz="1500"/>
              <a:t>제품 상세 페이지</a:t>
            </a:r>
            <a:r>
              <a:rPr lang="en-US" altLang="ko-KR" sz="1500"/>
              <a:t>_</a:t>
            </a:r>
            <a:r>
              <a:rPr lang="ko-KR" altLang="en-US" sz="1500"/>
              <a:t>후기</a:t>
            </a:r>
            <a:r>
              <a:rPr lang="en-US" altLang="ko-KR" sz="1500"/>
              <a:t>&amp;QNA</a:t>
            </a:r>
            <a:r>
              <a:rPr lang="ko-KR" altLang="en-US" sz="1500"/>
              <a:t> </a:t>
            </a:r>
            <a:r>
              <a:rPr lang="en-US" altLang="ko-KR" sz="1500"/>
              <a:t>-</a:t>
            </a:r>
            <a:r>
              <a:rPr lang="ko-KR" altLang="en-US" sz="1500"/>
              <a:t> 김하진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027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981" name="직선 화살표 연결선 9"/>
          <p:cNvCxnSpPr/>
          <p:nvPr/>
        </p:nvCxnSpPr>
        <p:spPr>
          <a:xfrm rot="16200000" flipV="1">
            <a:off x="7082295" y="296417"/>
            <a:ext cx="316944" cy="21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3012" y="943989"/>
            <a:ext cx="4426130" cy="3934405"/>
          </a:xfrm>
          <a:prstGeom prst="rect">
            <a:avLst/>
          </a:prstGeom>
        </p:spPr>
      </p:pic>
      <p:sp>
        <p:nvSpPr>
          <p:cNvPr id="987" name="사각형: 둥근 모서리 3"/>
          <p:cNvSpPr/>
          <p:nvPr/>
        </p:nvSpPr>
        <p:spPr>
          <a:xfrm>
            <a:off x="1971098" y="1001139"/>
            <a:ext cx="4300863" cy="1967202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사각형: 둥근 모서리 4"/>
          <p:cNvSpPr/>
          <p:nvPr/>
        </p:nvSpPr>
        <p:spPr>
          <a:xfrm>
            <a:off x="6502712" y="1048448"/>
            <a:ext cx="2180676" cy="4753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 선택 시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상세 후기 보여줌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89" name="직선 화살표 연결선 5"/>
          <p:cNvCxnSpPr/>
          <p:nvPr/>
        </p:nvCxnSpPr>
        <p:spPr>
          <a:xfrm>
            <a:off x="8348086" y="-179777"/>
            <a:ext cx="3353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0" name="사각형: 둥근 모서리 8"/>
          <p:cNvSpPr/>
          <p:nvPr/>
        </p:nvSpPr>
        <p:spPr>
          <a:xfrm>
            <a:off x="3448023" y="3113297"/>
            <a:ext cx="1104926" cy="404711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1" name="사각형: 둥근 모서리 9"/>
          <p:cNvSpPr/>
          <p:nvPr/>
        </p:nvSpPr>
        <p:spPr>
          <a:xfrm>
            <a:off x="4966115" y="3063591"/>
            <a:ext cx="2004270" cy="5233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클릭 시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후기 페이지 이동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992" name="직선 화살표 연결선 10"/>
          <p:cNvCxnSpPr/>
          <p:nvPr/>
        </p:nvCxnSpPr>
        <p:spPr>
          <a:xfrm>
            <a:off x="5800599" y="2766788"/>
            <a:ext cx="3353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사각형: 둥근 모서리 11"/>
          <p:cNvSpPr/>
          <p:nvPr/>
        </p:nvSpPr>
        <p:spPr>
          <a:xfrm>
            <a:off x="1971098" y="4068335"/>
            <a:ext cx="4300863" cy="810059"/>
          </a:xfrm>
          <a:prstGeom prst="roundRect">
            <a:avLst>
              <a:gd name="adj" fmla="val 1666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4" name="사각형: 둥근 모서리 12"/>
          <p:cNvSpPr/>
          <p:nvPr/>
        </p:nvSpPr>
        <p:spPr>
          <a:xfrm>
            <a:off x="6502712" y="4154993"/>
            <a:ext cx="2121656" cy="4949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상품 문의 등록 및 상세 내용 확인 가능</a:t>
            </a:r>
          </a:p>
        </p:txBody>
      </p:sp>
      <p:cxnSp>
        <p:nvCxnSpPr>
          <p:cNvPr id="995" name="직선 화살표 연결선 13"/>
          <p:cNvCxnSpPr/>
          <p:nvPr/>
        </p:nvCxnSpPr>
        <p:spPr>
          <a:xfrm>
            <a:off x="8351884" y="4383427"/>
            <a:ext cx="390525" cy="190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84600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로그인 페이지 </a:t>
            </a:r>
            <a:r>
              <a:rPr lang="en-US" altLang="ko-KR" sz="1500"/>
              <a:t>/</a:t>
            </a:r>
            <a:r>
              <a:rPr lang="ko-KR" altLang="en-US" sz="1500"/>
              <a:t> </a:t>
            </a:r>
            <a:r>
              <a:rPr lang="en-US" altLang="ko-KR" sz="1500"/>
              <a:t>ID &amp; PASSWORD </a:t>
            </a:r>
            <a:r>
              <a:rPr lang="ko-KR" altLang="en-US" sz="1500"/>
              <a:t>찾기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7648574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81" name="표 9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28643"/>
              </p:ext>
            </p:extLst>
          </p:nvPr>
        </p:nvGraphicFramePr>
        <p:xfrm>
          <a:off x="7034" y="1313659"/>
          <a:ext cx="9140665" cy="27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6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2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8141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기능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연결페이지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요소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동작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141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아이디, 비밀번호 없는 경우 안내문구 출력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회원가입페이지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입력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창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로그인 성공 시 메인 페이지로 이동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u="none" strike="noStrike">
                          <a:solidFill>
                            <a:srgbClr val="000000"/>
                          </a:solidFill>
                        </a:rPr>
                        <a:t>아이디 찾기 페이지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아이디, 비밀번호 미 입력시 안내문구 출력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저장 체크박스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찾기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해당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비밀번호 찾기 페이지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아아디 비번 찾기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회원가입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회원가입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카카오톡, 페이스북, 네이버로 연동 후 로그인(미정)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141"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</a:rPr>
                        <a:t>ID/Password </a:t>
                      </a: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</a:rPr>
                        <a:t>찾기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아이디 찾기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이름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이름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/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전화번호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일치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출력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전화번호 입력 창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전화번호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&amp;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입력시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index 4까지 *로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출력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비밀번호 찾기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rgbClr val="000000"/>
                          </a:solidFill>
                        </a:rPr>
                        <a:t>로그인하기 버튼</a:t>
                      </a: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로그인하기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클릭시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14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아이디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확인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로그인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페이지로</a:t>
                      </a:r>
                      <a:r>
                        <a:rPr sz="1100" b="0" u="none" strike="noStrik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rgbClr val="000000"/>
                          </a:solidFill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598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회원가입 페이지 </a:t>
            </a:r>
            <a:r>
              <a:rPr lang="en-US" altLang="ko-KR" sz="1500"/>
              <a:t>/</a:t>
            </a:r>
            <a:r>
              <a:rPr lang="ko-KR" altLang="en-US" sz="1500"/>
              <a:t> 고객센터 페이지 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68655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8745" y="1260399"/>
          <a:ext cx="9126509" cy="3322014"/>
        </p:xfrm>
        <a:graphic>
          <a:graphicData uri="http://schemas.openxmlformats.org/drawingml/2006/table">
            <a:tbl>
              <a:tblPr firstRow="1" bandRow="1"/>
              <a:tblGrid>
                <a:gridCol w="65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585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85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페이지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아이디, 비밀번호, 이름, 전화번호, 주소 필수 입력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중복 시 안내 문구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재입력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비밀번호와 재확인 부분이 다를경우 안내문구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이름, 주소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가입확인 완료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 입력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 페이지 출력, 로그인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가입하기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반려견 정보 입력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138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 서비스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Q&amp;A 검색 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답변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검색 후 그에 맞는 올바른 답변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1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자주 찾는 질문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TOP10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13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영상교육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Q&amp;A 항목 별 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 레슨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 별 버튼 클릭 후 관련된 답변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5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교환/반품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 rot="5400128">
            <a:off x="2678680" y="2139595"/>
            <a:ext cx="5487639" cy="870398"/>
          </a:xfrm>
          <a:custGeom>
            <a:avLst/>
            <a:gdLst/>
            <a:ahLst/>
            <a:cxnLst/>
            <a:rect l="l" t="t" r="r" b="b"/>
            <a:pathLst>
              <a:path w="13613" h="8083" extrusionOk="0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5291539" y="1921211"/>
            <a:ext cx="3852460" cy="1301076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500"/>
              <a:t>주제</a:t>
            </a:r>
          </a:p>
        </p:txBody>
      </p:sp>
      <p:pic>
        <p:nvPicPr>
          <p:cNvPr id="389" name="Google Shape;389;p36"/>
          <p:cNvPicPr/>
          <p:nvPr/>
        </p:nvPicPr>
        <p:blipFill rotWithShape="1">
          <a:blip r:embed="rId3">
            <a:alphaModFix/>
          </a:blip>
          <a:srcRect r="42120"/>
          <a:stretch>
            <a:fillRect/>
          </a:stretch>
        </p:blipFill>
        <p:spPr>
          <a:xfrm>
            <a:off x="-4700" y="0"/>
            <a:ext cx="5292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59875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주문조회 페이지 </a:t>
            </a:r>
            <a:r>
              <a:rPr lang="en-US" altLang="ko-KR" sz="1500"/>
              <a:t>/</a:t>
            </a:r>
            <a:r>
              <a:rPr lang="ko-KR" altLang="en-US" sz="1500"/>
              <a:t> 장바구니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913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196420"/>
          <a:ext cx="9143997" cy="2367280"/>
        </p:xfrm>
        <a:graphic>
          <a:graphicData uri="http://schemas.openxmlformats.org/drawingml/2006/table">
            <a:tbl>
              <a:tblPr firstRow="1" bandRow="1"/>
              <a:tblGrid>
                <a:gridCol w="76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5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2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19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조회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날짜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찾고자 하는 주문 내역 기간 선택 후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주문/결제 내역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및 결제 내력 출력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 프로필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반려견 정보, 내정보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강의 내역 및 문의 내역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9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및 적립금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919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내역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상품 내역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주문하기 &amp; 쇼핑 계속하기 버튼 선택 후 출력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요약&amp; 총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7453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로그인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91013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565" y="1054401"/>
            <a:ext cx="7254868" cy="364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0788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(ID / PASSWORD</a:t>
            </a:r>
            <a:r>
              <a:rPr lang="ko-KR" altLang="en-US" sz="1500"/>
              <a:t> 찾기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286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8859" y="1030492"/>
            <a:ext cx="7186282" cy="3528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중복 확인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3435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4117" y="1119344"/>
            <a:ext cx="6995766" cy="339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60275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회원가입 시 반려견 정보 입력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7198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0789" y="1240940"/>
            <a:ext cx="6942421" cy="3391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고객센터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01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1737" y="1109295"/>
            <a:ext cx="6980525" cy="3330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주문 조회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292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634" y="1164733"/>
            <a:ext cx="7056731" cy="3543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장바구니 페이지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97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9" name="그림 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599" y="1164817"/>
            <a:ext cx="6934801" cy="3482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311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주문 확인 팝업 </a:t>
            </a:r>
            <a:r>
              <a:rPr lang="en-US" altLang="ko-KR" sz="1500"/>
              <a:t>-</a:t>
            </a:r>
            <a:r>
              <a:rPr lang="ko-KR" altLang="en-US" sz="1500"/>
              <a:t> 이다희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9387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0" name="그림 9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6030" y="1133204"/>
            <a:ext cx="6911939" cy="3444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5929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마이페이지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482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959960"/>
          <a:ext cx="9169397" cy="3915858"/>
        </p:xfrm>
        <a:graphic>
          <a:graphicData uri="http://schemas.openxmlformats.org/drawingml/2006/table">
            <a:tbl>
              <a:tblPr firstRow="1" bandRow="1"/>
              <a:tblGrid>
                <a:gridCol w="10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9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7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40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정보 관리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반려견 정보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버튼 클릭 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1:1문의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 문의 게시판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레슨현황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레슨 현황 게시판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주문조회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40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보유 쿠폰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보유 쿠폰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4801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(정보 수정)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정보 관리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반려견 정보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전화번호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프로필사진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각각의 요소에 해당하는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정보 수정 가능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(이름, 아이디 변경 불가능하게 설정)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필요 정보는 모두 입력해야만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저장 될 수 있게 진행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회원탈퇴신청 버튼 클릭시 회원탈퇴페이지로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"/>
          <p:cNvSpPr/>
          <p:nvPr/>
        </p:nvSpPr>
        <p:spPr>
          <a:xfrm rot="7199799">
            <a:off x="263095" y="245336"/>
            <a:ext cx="414369" cy="370034"/>
          </a:xfrm>
          <a:custGeom>
            <a:avLst/>
            <a:gdLst/>
            <a:ahLst/>
            <a:cxnLst/>
            <a:rect l="l" t="t" r="r" b="b"/>
            <a:pathLst>
              <a:path w="10439" h="6801" extrusionOk="0">
                <a:moveTo>
                  <a:pt x="1963" y="1"/>
                </a:moveTo>
                <a:cubicBezTo>
                  <a:pt x="1521" y="1"/>
                  <a:pt x="1094" y="266"/>
                  <a:pt x="919" y="694"/>
                </a:cubicBezTo>
                <a:cubicBezTo>
                  <a:pt x="766" y="1102"/>
                  <a:pt x="868" y="1536"/>
                  <a:pt x="1174" y="1842"/>
                </a:cubicBezTo>
                <a:cubicBezTo>
                  <a:pt x="740" y="1868"/>
                  <a:pt x="383" y="2123"/>
                  <a:pt x="204" y="2531"/>
                </a:cubicBezTo>
                <a:cubicBezTo>
                  <a:pt x="0" y="3093"/>
                  <a:pt x="306" y="3757"/>
                  <a:pt x="893" y="3961"/>
                </a:cubicBezTo>
                <a:cubicBezTo>
                  <a:pt x="1035" y="4017"/>
                  <a:pt x="1180" y="4044"/>
                  <a:pt x="1323" y="4044"/>
                </a:cubicBezTo>
                <a:cubicBezTo>
                  <a:pt x="1695" y="4044"/>
                  <a:pt x="2050" y="3859"/>
                  <a:pt x="2272" y="3527"/>
                </a:cubicBezTo>
                <a:lnTo>
                  <a:pt x="7325" y="5467"/>
                </a:lnTo>
                <a:cubicBezTo>
                  <a:pt x="7223" y="6002"/>
                  <a:pt x="7529" y="6538"/>
                  <a:pt x="8040" y="6717"/>
                </a:cubicBezTo>
                <a:cubicBezTo>
                  <a:pt x="8184" y="6774"/>
                  <a:pt x="8332" y="6801"/>
                  <a:pt x="8476" y="6801"/>
                </a:cubicBezTo>
                <a:cubicBezTo>
                  <a:pt x="8918" y="6801"/>
                  <a:pt x="9328" y="6547"/>
                  <a:pt x="9520" y="6105"/>
                </a:cubicBezTo>
                <a:cubicBezTo>
                  <a:pt x="9673" y="5722"/>
                  <a:pt x="9571" y="5262"/>
                  <a:pt x="9265" y="4982"/>
                </a:cubicBezTo>
                <a:cubicBezTo>
                  <a:pt x="9699" y="4956"/>
                  <a:pt x="10056" y="4675"/>
                  <a:pt x="10235" y="4292"/>
                </a:cubicBezTo>
                <a:cubicBezTo>
                  <a:pt x="10439" y="3705"/>
                  <a:pt x="10133" y="3067"/>
                  <a:pt x="9546" y="2863"/>
                </a:cubicBezTo>
                <a:cubicBezTo>
                  <a:pt x="9404" y="2807"/>
                  <a:pt x="9259" y="2780"/>
                  <a:pt x="9116" y="2780"/>
                </a:cubicBezTo>
                <a:cubicBezTo>
                  <a:pt x="8744" y="2780"/>
                  <a:pt x="8389" y="2965"/>
                  <a:pt x="8167" y="3297"/>
                </a:cubicBezTo>
                <a:lnTo>
                  <a:pt x="3114" y="1332"/>
                </a:lnTo>
                <a:cubicBezTo>
                  <a:pt x="3216" y="796"/>
                  <a:pt x="2910" y="285"/>
                  <a:pt x="2374" y="81"/>
                </a:cubicBezTo>
                <a:cubicBezTo>
                  <a:pt x="2240" y="27"/>
                  <a:pt x="2101" y="1"/>
                  <a:pt x="1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00" name="Google Shape;945;p66"/>
          <p:cNvSpPr txBox="1">
            <a:spLocks noGrp="1"/>
          </p:cNvSpPr>
          <p:nvPr/>
        </p:nvSpPr>
        <p:spPr>
          <a:xfrm>
            <a:off x="0" y="158421"/>
            <a:ext cx="6154814" cy="5726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fortaa"/>
              <a:buNone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주제 </a:t>
            </a:r>
            <a:r>
              <a:rPr kumimoji="0" lang="en-US" altLang="ko-KR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kumimoji="0" lang="ko-KR" altLang="en-US" sz="2000" b="1" i="0" u="none" strike="noStrike" kern="0" cap="none" spc="0" normalizeH="0" baseline="0" dirty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 강아지 용품 판매  및 교육 사이트</a:t>
            </a:r>
          </a:p>
        </p:txBody>
      </p:sp>
      <p:cxnSp>
        <p:nvCxnSpPr>
          <p:cNvPr id="901" name="Google Shape;611;p48"/>
          <p:cNvCxnSpPr/>
          <p:nvPr/>
        </p:nvCxnSpPr>
        <p:spPr>
          <a:xfrm flipV="1">
            <a:off x="0" y="702286"/>
            <a:ext cx="5419725" cy="2883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03" name="TextBox 902"/>
          <p:cNvSpPr txBox="1"/>
          <p:nvPr/>
        </p:nvSpPr>
        <p:spPr>
          <a:xfrm>
            <a:off x="4417218" y="1156545"/>
            <a:ext cx="4726782" cy="283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반려동물의 더 나은 생활을 위한 생활용품과 교육을 하나의 사이트에서 볼 수 있다</a:t>
            </a:r>
            <a:r>
              <a:rPr lang="en-US" altLang="ko-KR" sz="1800" b="1" dirty="0">
                <a:latin typeface="맑은 고딕"/>
                <a:ea typeface="맑은 고딕"/>
                <a:cs typeface="Microsoft Sans Serif"/>
              </a:rPr>
              <a:t>.</a:t>
            </a:r>
          </a:p>
          <a:p>
            <a:pPr>
              <a:defRPr/>
            </a:pPr>
            <a:endParaRPr lang="en-US" altLang="ko-KR" sz="1800" b="1" dirty="0">
              <a:latin typeface="맑은 고딕"/>
              <a:ea typeface="맑은 고딕"/>
              <a:cs typeface="Microsoft Sans Serif"/>
            </a:endParaRPr>
          </a:p>
          <a:p>
            <a:pPr>
              <a:defRPr/>
            </a:pP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서울 같이 인구가 밀집하고 복잡한 도시에서</a:t>
            </a:r>
          </a:p>
          <a:p>
            <a:pPr>
              <a:defRPr/>
            </a:pP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살아가고 있는 반려견들의</a:t>
            </a:r>
          </a:p>
          <a:p>
            <a:pPr>
              <a:defRPr/>
            </a:pP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스트레스로 인한 이상증상을 해소 시키려 하는 등 더 나은 방법을 통해 반려견을 이해하고 소통하려는 사람들의 욕구를 반영하여 </a:t>
            </a:r>
            <a:r>
              <a:rPr lang="ko-KR" altLang="en-US" sz="1800" b="1" dirty="0" err="1">
                <a:latin typeface="맑은 고딕"/>
                <a:ea typeface="맑은 고딕"/>
                <a:cs typeface="Microsoft Sans Serif"/>
              </a:rPr>
              <a:t>반려견</a:t>
            </a: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 교육 및 용품 판매 사이트를 선정하였습니다</a:t>
            </a:r>
            <a:r>
              <a:rPr lang="en-US" altLang="ko-KR" sz="1800" b="1" dirty="0">
                <a:latin typeface="맑은 고딕"/>
                <a:ea typeface="맑은 고딕"/>
                <a:cs typeface="Microsoft Sans Serif"/>
              </a:rPr>
              <a:t>.</a:t>
            </a:r>
            <a:r>
              <a:rPr lang="ko-KR" altLang="en-US" sz="1800" b="1" dirty="0">
                <a:latin typeface="맑은 고딕"/>
                <a:ea typeface="맑은 고딕"/>
                <a:cs typeface="Microsoft Sans Serif"/>
              </a:rPr>
              <a:t>    </a:t>
            </a:r>
          </a:p>
        </p:txBody>
      </p:sp>
      <p:pic>
        <p:nvPicPr>
          <p:cNvPr id="905" name="그림 9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463" y="1276264"/>
            <a:ext cx="3929062" cy="2590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59297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마이페이지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005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-12700" y="1009650"/>
          <a:ext cx="9169397" cy="2798734"/>
        </p:xfrm>
        <a:graphic>
          <a:graphicData uri="http://schemas.openxmlformats.org/drawingml/2006/table">
            <a:tbl>
              <a:tblPr firstRow="1" bandRow="1"/>
              <a:tblGrid>
                <a:gridCol w="10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7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75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8304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917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(내 강의실)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현재 수강하는 수업 표시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여러 교육 신청 버튼 및 약관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오프라인 교육페이지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이용약관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각 페이지 버튼 클릭 시 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페이지로 이동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강의에서 수강중인 교육은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상세페이지로 이동하도록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917"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(1:1 문의)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관리자에게만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보여지는 게시글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1:1문의 글쓰기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글쓰기 버튼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 시 글쓰기 폼으로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문의유형 여러 선택사항 선택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 클릭 시 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주문내역 선택 가능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100mb이하의 파일만 첨부하도록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6501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마이페이지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8244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4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257" y="1113580"/>
            <a:ext cx="7249485" cy="3491138"/>
          </a:xfrm>
          <a:prstGeom prst="rect">
            <a:avLst/>
          </a:prstGeom>
        </p:spPr>
      </p:pic>
      <p:sp>
        <p:nvSpPr>
          <p:cNvPr id="985" name="설명선: 선 5"/>
          <p:cNvSpPr/>
          <p:nvPr/>
        </p:nvSpPr>
        <p:spPr>
          <a:xfrm>
            <a:off x="1815290" y="2638425"/>
            <a:ext cx="2019545" cy="486300"/>
          </a:xfrm>
          <a:prstGeom prst="borderCallout1">
            <a:avLst>
              <a:gd name="adj1" fmla="val 24374"/>
              <a:gd name="adj2" fmla="val -151"/>
              <a:gd name="adj3" fmla="val -37518"/>
              <a:gd name="adj4" fmla="val -15638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TextBox 6"/>
          <p:cNvSpPr txBox="1"/>
          <p:nvPr/>
        </p:nvSpPr>
        <p:spPr>
          <a:xfrm>
            <a:off x="244560" y="2123331"/>
            <a:ext cx="1278168" cy="448419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정보 수정 페이지로 이동</a:t>
            </a:r>
          </a:p>
        </p:txBody>
      </p:sp>
      <p:sp>
        <p:nvSpPr>
          <p:cNvPr id="987" name="TextBox 9"/>
          <p:cNvSpPr txBox="1"/>
          <p:nvPr/>
        </p:nvSpPr>
        <p:spPr>
          <a:xfrm>
            <a:off x="6851215" y="338770"/>
            <a:ext cx="1975407" cy="573725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클릭 시 </a:t>
            </a:r>
            <a:r>
              <a:rPr lang="en-US" altLang="ko-KR" sz="1600"/>
              <a:t>1:1 </a:t>
            </a:r>
            <a:r>
              <a:rPr lang="ko-KR" altLang="en-US" sz="1600"/>
              <a:t>문의 게시판으로 이동</a:t>
            </a:r>
            <a:endParaRPr lang="en-US" altLang="ko-KR" sz="1600"/>
          </a:p>
        </p:txBody>
      </p:sp>
      <p:sp>
        <p:nvSpPr>
          <p:cNvPr id="988" name="설명선: 선 10"/>
          <p:cNvSpPr/>
          <p:nvPr/>
        </p:nvSpPr>
        <p:spPr>
          <a:xfrm>
            <a:off x="6261445" y="2250386"/>
            <a:ext cx="1935298" cy="1217527"/>
          </a:xfrm>
          <a:prstGeom prst="borderCallout1">
            <a:avLst>
              <a:gd name="adj1" fmla="val -35"/>
              <a:gd name="adj2" fmla="val 47805"/>
              <a:gd name="adj3" fmla="val -110877"/>
              <a:gd name="adj4" fmla="val 78162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9" name="설명선: 선 11"/>
          <p:cNvSpPr/>
          <p:nvPr/>
        </p:nvSpPr>
        <p:spPr>
          <a:xfrm>
            <a:off x="3395302" y="3849917"/>
            <a:ext cx="1176697" cy="526956"/>
          </a:xfrm>
          <a:prstGeom prst="borderCallout1">
            <a:avLst>
              <a:gd name="adj1" fmla="val 23604"/>
              <a:gd name="adj2" fmla="val -72"/>
              <a:gd name="adj3" fmla="val 112500"/>
              <a:gd name="adj4" fmla="val -38333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TextBox 12"/>
          <p:cNvSpPr txBox="1"/>
          <p:nvPr/>
        </p:nvSpPr>
        <p:spPr>
          <a:xfrm>
            <a:off x="1907320" y="4378382"/>
            <a:ext cx="1009772" cy="452673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내 강의실로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(1:1</a:t>
            </a:r>
            <a:r>
              <a:rPr lang="ko-KR" altLang="en-US" sz="1500"/>
              <a:t>문의하기 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3625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8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5641" y="1058392"/>
            <a:ext cx="6429549" cy="3613176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</p:pic>
      <p:sp>
        <p:nvSpPr>
          <p:cNvPr id="979" name="설명선: 선 5"/>
          <p:cNvSpPr/>
          <p:nvPr/>
        </p:nvSpPr>
        <p:spPr>
          <a:xfrm>
            <a:off x="1387137" y="3013468"/>
            <a:ext cx="928031" cy="1513052"/>
          </a:xfrm>
          <a:prstGeom prst="borderCallout1">
            <a:avLst>
              <a:gd name="adj1" fmla="val 26837"/>
              <a:gd name="adj2" fmla="val 99232"/>
              <a:gd name="adj3" fmla="val 53818"/>
              <a:gd name="adj4" fmla="val 175975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0" name="TextBox 6"/>
          <p:cNvSpPr txBox="1"/>
          <p:nvPr/>
        </p:nvSpPr>
        <p:spPr>
          <a:xfrm>
            <a:off x="2970327" y="3406701"/>
            <a:ext cx="1601672" cy="726588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각 버튼 클릭 시 </a:t>
            </a:r>
          </a:p>
          <a:p>
            <a:pPr lvl="0">
              <a:defRPr/>
            </a:pPr>
            <a:r>
              <a:rPr lang="ko-KR" altLang="en-US"/>
              <a:t>해당 페이지로 이동</a:t>
            </a:r>
          </a:p>
        </p:txBody>
      </p:sp>
      <p:sp>
        <p:nvSpPr>
          <p:cNvPr id="981" name="설명선: 선 7"/>
          <p:cNvSpPr/>
          <p:nvPr/>
        </p:nvSpPr>
        <p:spPr>
          <a:xfrm>
            <a:off x="4514850" y="1935638"/>
            <a:ext cx="1087885" cy="435724"/>
          </a:xfrm>
          <a:prstGeom prst="borderCallout1">
            <a:avLst>
              <a:gd name="adj1" fmla="val 32786"/>
              <a:gd name="adj2" fmla="val 98239"/>
              <a:gd name="adj3" fmla="val 57388"/>
              <a:gd name="adj4" fmla="val 143281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2" name="TextBox 8"/>
          <p:cNvSpPr txBox="1"/>
          <p:nvPr/>
        </p:nvSpPr>
        <p:spPr>
          <a:xfrm>
            <a:off x="6110187" y="2056675"/>
            <a:ext cx="1081435" cy="515075"/>
          </a:xfrm>
          <a:prstGeom prst="rect">
            <a:avLst/>
          </a:prstGeom>
          <a:noFill/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글쓰기 폼 페이지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0216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내 강의 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12445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6777" y="1058468"/>
            <a:ext cx="5984316" cy="3717316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978" name="설명선: 선 9"/>
          <p:cNvSpPr/>
          <p:nvPr/>
        </p:nvSpPr>
        <p:spPr>
          <a:xfrm>
            <a:off x="2180100" y="1218336"/>
            <a:ext cx="4783800" cy="1698789"/>
          </a:xfrm>
          <a:prstGeom prst="borderCallout1">
            <a:avLst>
              <a:gd name="adj1" fmla="val 14402"/>
              <a:gd name="adj2" fmla="val 100513"/>
              <a:gd name="adj3" fmla="val 26573"/>
              <a:gd name="adj4" fmla="val 108287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9" name="TextBox 10"/>
          <p:cNvSpPr txBox="1"/>
          <p:nvPr/>
        </p:nvSpPr>
        <p:spPr>
          <a:xfrm>
            <a:off x="7372996" y="1058468"/>
            <a:ext cx="1771004" cy="1549476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강의 수강 할 시 해당 강의 상세페이지로 이동 되게 하는 버튼 및 링크 생성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410325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개인정보 수정 페이지 </a:t>
            </a:r>
            <a:r>
              <a:rPr lang="en-US" altLang="ko-KR" sz="1500"/>
              <a:t>-</a:t>
            </a:r>
            <a:r>
              <a:rPr lang="ko-KR" altLang="en-US" sz="1500"/>
              <a:t> 성영준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562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4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8048" y="879728"/>
            <a:ext cx="5956202" cy="3998264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985" name="설명선: 선 5"/>
          <p:cNvSpPr/>
          <p:nvPr/>
        </p:nvSpPr>
        <p:spPr>
          <a:xfrm>
            <a:off x="2550062" y="1240866"/>
            <a:ext cx="2021937" cy="690325"/>
          </a:xfrm>
          <a:prstGeom prst="borderCallout1">
            <a:avLst>
              <a:gd name="adj1" fmla="val 19383"/>
              <a:gd name="adj2" fmla="val 231"/>
              <a:gd name="adj3" fmla="val 69830"/>
              <a:gd name="adj4" fmla="val -65609"/>
            </a:avLst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6" name="TextBox 6"/>
          <p:cNvSpPr txBox="1"/>
          <p:nvPr/>
        </p:nvSpPr>
        <p:spPr>
          <a:xfrm>
            <a:off x="0" y="1240866"/>
            <a:ext cx="1248048" cy="947979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해당 사항은 수정 되지 않게 비활성화</a:t>
            </a:r>
            <a:endParaRPr lang="en-US" altLang="ko-KR"/>
          </a:p>
        </p:txBody>
      </p:sp>
      <p:sp>
        <p:nvSpPr>
          <p:cNvPr id="987" name="설명선: 선 7"/>
          <p:cNvSpPr/>
          <p:nvPr/>
        </p:nvSpPr>
        <p:spPr>
          <a:xfrm>
            <a:off x="6477000" y="4507190"/>
            <a:ext cx="613585" cy="266937"/>
          </a:xfrm>
          <a:prstGeom prst="borderCallout1">
            <a:avLst>
              <a:gd name="adj1" fmla="val 21186"/>
              <a:gd name="adj2" fmla="val 152518"/>
              <a:gd name="adj3" fmla="val 54449"/>
              <a:gd name="adj4" fmla="val 99578"/>
            </a:avLst>
          </a:prstGeom>
          <a:noFill/>
          <a:ln w="19050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8" name="TextBox 8"/>
          <p:cNvSpPr txBox="1"/>
          <p:nvPr/>
        </p:nvSpPr>
        <p:spPr>
          <a:xfrm>
            <a:off x="7401398" y="4289488"/>
            <a:ext cx="1463815" cy="588504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/>
              <a:t>회원 탈퇴 버튼 클릭 시 탈퇴 페이지로 이동</a:t>
            </a:r>
          </a:p>
        </p:txBody>
      </p:sp>
      <p:sp>
        <p:nvSpPr>
          <p:cNvPr id="989" name="설명선: 선 9"/>
          <p:cNvSpPr/>
          <p:nvPr/>
        </p:nvSpPr>
        <p:spPr>
          <a:xfrm>
            <a:off x="4965163" y="1240866"/>
            <a:ext cx="2008840" cy="945403"/>
          </a:xfrm>
          <a:prstGeom prst="borderCallout1">
            <a:avLst>
              <a:gd name="adj1" fmla="val 21103"/>
              <a:gd name="adj2" fmla="val 100672"/>
              <a:gd name="adj3" fmla="val 50356"/>
              <a:gd name="adj4" fmla="val 121204"/>
            </a:avLst>
          </a:prstGeom>
          <a:noFill/>
          <a:ln w="28575" cap="flat" cmpd="sng" algn="ctr">
            <a:solidFill>
              <a:srgbClr val="80808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0" name="TextBox 10"/>
          <p:cNvSpPr txBox="1"/>
          <p:nvPr/>
        </p:nvSpPr>
        <p:spPr>
          <a:xfrm>
            <a:off x="7401398" y="1264709"/>
            <a:ext cx="1373615" cy="948385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주소 검색 공용</a:t>
            </a:r>
            <a:r>
              <a:rPr lang="en-US" altLang="ko-KR" sz="1400"/>
              <a:t>api</a:t>
            </a:r>
            <a:r>
              <a:rPr lang="ko-KR" altLang="en-US" sz="1400"/>
              <a:t>를 이용한 우편번호 찾기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878727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관리자 페이지 </a:t>
            </a:r>
            <a:r>
              <a:rPr lang="en-US" altLang="ko-KR" sz="1500"/>
              <a:t>-</a:t>
            </a:r>
            <a:r>
              <a:rPr lang="ko-KR" altLang="en-US" sz="1500"/>
              <a:t> 김정환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9587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125855"/>
          <a:ext cx="9143997" cy="289179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0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재고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재고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관리(관리자 계정으로 CRUD)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등록 시 상품 등록 페이지로 넘어감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수정을 클릭 시 상품 이름이나 수량 등 항목 수정을 하게됨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삭제를 클릭시 그 항목의 모든 데이터가 삭제됨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컬러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사이즈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9454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관리자 페이지 </a:t>
            </a:r>
            <a:r>
              <a:rPr lang="en-US" altLang="ko-KR" sz="1500"/>
              <a:t>-</a:t>
            </a:r>
            <a:r>
              <a:rPr lang="ko-KR" altLang="en-US" sz="1500"/>
              <a:t> 김정환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0768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7" name="표 976"/>
          <p:cNvGraphicFramePr>
            <a:graphicFrameLocks noGrp="1"/>
          </p:cNvGraphicFramePr>
          <p:nvPr/>
        </p:nvGraphicFramePr>
        <p:xfrm>
          <a:off x="0" y="1259056"/>
          <a:ext cx="9143997" cy="289179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0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추방 버튼 클릭 시 유저 회원정보 삭제 및 탈퇴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유저 제제 버튼 클릭 시 일정 기간 동안 활동 정지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휴대폰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추방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7402726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공지사항</a:t>
            </a:r>
            <a:r>
              <a:rPr lang="en-US" altLang="ko-KR" sz="1500"/>
              <a:t>/</a:t>
            </a:r>
            <a:r>
              <a:rPr lang="ko-KR" altLang="en-US" sz="1500"/>
              <a:t>고객센터 글 작성 페이지 </a:t>
            </a:r>
            <a:r>
              <a:rPr lang="en-US" altLang="ko-KR" sz="1500"/>
              <a:t>-</a:t>
            </a:r>
            <a:r>
              <a:rPr lang="ko-KR" altLang="en-US" sz="1500"/>
              <a:t> 김정환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6500812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6" name="표 975"/>
          <p:cNvGraphicFramePr>
            <a:graphicFrameLocks noGrp="1"/>
          </p:cNvGraphicFramePr>
          <p:nvPr/>
        </p:nvGraphicFramePr>
        <p:xfrm>
          <a:off x="0" y="937260"/>
          <a:ext cx="9143997" cy="4206240"/>
        </p:xfrm>
        <a:graphic>
          <a:graphicData uri="http://schemas.openxmlformats.org/drawingml/2006/table">
            <a:tbl>
              <a:tblPr firstRow="1" bandRow="1"/>
              <a:tblGrid>
                <a:gridCol w="139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2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1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상세페이지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상세페이지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공지사항(관리자 계정으로 수정하거나 삭제하기)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 버튼을 클릭시 공지사항 내용 수정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 버튼을 클릭시 선택한 항목의 공지사항을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목록으로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이전글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다음글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공지사항(관리자 계정으로 공지사항 등록하기)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 버튼 클릭시 선택한 항목의 공지사항 등록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244560" y="158421"/>
            <a:ext cx="8899440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고객센터 글 쓰기 기능 </a:t>
            </a:r>
            <a:r>
              <a:rPr lang="en-US" altLang="ko-KR" sz="1500"/>
              <a:t>/</a:t>
            </a:r>
            <a:r>
              <a:rPr lang="ko-KR" altLang="en-US" sz="1500"/>
              <a:t> 상품 결제 페이지 </a:t>
            </a:r>
            <a:r>
              <a:rPr lang="en-US" altLang="ko-KR" sz="1500"/>
              <a:t>/</a:t>
            </a:r>
            <a:r>
              <a:rPr lang="ko-KR" altLang="en-US" sz="1500"/>
              <a:t> 주문 완료 페이지 </a:t>
            </a:r>
            <a:r>
              <a:rPr lang="en-US" altLang="ko-KR" sz="1500"/>
              <a:t>-</a:t>
            </a:r>
            <a:r>
              <a:rPr lang="ko-KR" altLang="en-US" sz="1500"/>
              <a:t> 김정환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8572501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9" name="표 978"/>
          <p:cNvGraphicFramePr>
            <a:graphicFrameLocks noGrp="1"/>
          </p:cNvGraphicFramePr>
          <p:nvPr/>
        </p:nvGraphicFramePr>
        <p:xfrm>
          <a:off x="0" y="875829"/>
          <a:ext cx="9140352" cy="3391840"/>
        </p:xfrm>
        <a:graphic>
          <a:graphicData uri="http://schemas.openxmlformats.org/drawingml/2006/table">
            <a:tbl>
              <a:tblPr firstRow="1" bandRow="1"/>
              <a:tblGrid>
                <a:gridCol w="1330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15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 센터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권한으로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 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글 쓰기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고객센터(관리자 계정으로 CRUD)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7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368"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 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 성공시 주문 조회 페이지로 이동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 실패시 구매자가 작성한 내용 초기화 -&gt; 실패이유 팝업창 표시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주문자와 정보 동일 버튼 클릭 시 구매자 정보의 내용이 그대로 자동 입력 기본 설정</a:t>
                      </a: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새로운 정보 입력시 빈칸으로 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구매자정보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사용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80" name="표 979"/>
          <p:cNvGraphicFramePr/>
          <p:nvPr/>
        </p:nvGraphicFramePr>
        <p:xfrm>
          <a:off x="19048" y="4267670"/>
          <a:ext cx="9124949" cy="788670"/>
        </p:xfrm>
        <a:graphic>
          <a:graphicData uri="http://schemas.openxmlformats.org/drawingml/2006/table">
            <a:tbl>
              <a:tblPr firstRow="1" bandRow="1"/>
              <a:tblGrid>
                <a:gridCol w="1311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7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5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홈으로 버튼 동작 시 교육_메인페이지로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홈으로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56025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결제 페이지 </a:t>
            </a:r>
            <a:r>
              <a:rPr lang="en-US" altLang="ko-KR" sz="1500"/>
              <a:t>-</a:t>
            </a:r>
            <a:r>
              <a:rPr lang="ko-KR" altLang="en-US" sz="1500"/>
              <a:t> 김정환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4776787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982" name="그림 9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78392"/>
            <a:ext cx="4572000" cy="3749134"/>
          </a:xfrm>
          <a:prstGeom prst="rect">
            <a:avLst/>
          </a:prstGeom>
        </p:spPr>
      </p:pic>
      <p:pic>
        <p:nvPicPr>
          <p:cNvPr id="983" name="그림 9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078392"/>
            <a:ext cx="4572000" cy="374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>
            <a:spLocks noGrp="1"/>
          </p:cNvSpPr>
          <p:nvPr>
            <p:ph type="title"/>
          </p:nvPr>
        </p:nvSpPr>
        <p:spPr>
          <a:xfrm>
            <a:off x="0" y="1254100"/>
            <a:ext cx="9144000" cy="23184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000" dirty="0"/>
              <a:t>벤치마킹 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705;p54"/>
          <p:cNvSpPr txBox="1"/>
          <p:nvPr/>
        </p:nvSpPr>
        <p:spPr>
          <a:xfrm>
            <a:off x="0" y="2094398"/>
            <a:ext cx="9144000" cy="134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fortaa"/>
              <a:buNone/>
              <a:defRPr/>
            </a:pPr>
            <a:r>
              <a:rPr kumimoji="0" lang="ko-KR" altLang="en-US" sz="5000" b="1" i="0" u="none" strike="noStrike" kern="0" cap="none" spc="0" normalizeH="0" baseline="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64"/>
          <p:cNvGrpSpPr/>
          <p:nvPr/>
        </p:nvGrpSpPr>
        <p:grpSpPr>
          <a:xfrm>
            <a:off x="269780" y="158421"/>
            <a:ext cx="542675" cy="444770"/>
            <a:chOff x="939912" y="1864475"/>
            <a:chExt cx="897330" cy="707275"/>
          </a:xfrm>
        </p:grpSpPr>
        <p:sp>
          <p:nvSpPr>
            <p:cNvPr id="915" name="Google Shape;915;p64"/>
            <p:cNvSpPr/>
            <p:nvPr/>
          </p:nvSpPr>
          <p:spPr>
            <a:xfrm rot="20287434" flipH="1">
              <a:off x="1401473" y="2244787"/>
              <a:ext cx="401478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16" name="Google Shape;916;p64"/>
            <p:cNvSpPr/>
            <p:nvPr/>
          </p:nvSpPr>
          <p:spPr>
            <a:xfrm rot="14400201" flipH="1">
              <a:off x="952805" y="1972929"/>
              <a:ext cx="401472" cy="261591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920" name="Google Shape;945;p66"/>
          <p:cNvSpPr txBox="1">
            <a:spLocks noGrp="1"/>
          </p:cNvSpPr>
          <p:nvPr/>
        </p:nvSpPr>
        <p:spPr>
          <a:xfrm>
            <a:off x="0" y="158421"/>
            <a:ext cx="4306079" cy="5726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forta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벤치마킹 사이트</a:t>
            </a:r>
            <a:endParaRPr kumimoji="0" lang="en-US" altLang="ko-KR" sz="1500" b="1" i="0" u="none" strike="noStrike" kern="0" cap="none" spc="0" normalizeH="0" baseline="0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25" name="Google Shape;611;p48"/>
          <p:cNvCxnSpPr/>
          <p:nvPr/>
        </p:nvCxnSpPr>
        <p:spPr>
          <a:xfrm>
            <a:off x="0" y="731120"/>
            <a:ext cx="7212348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929" name="Google Shape;375;p33"/>
          <p:cNvSpPr>
            <a:spLocks noGrp="1"/>
          </p:cNvSpPr>
          <p:nvPr>
            <p:ph type="subTitle" idx="3"/>
          </p:nvPr>
        </p:nvSpPr>
        <p:spPr>
          <a:xfrm>
            <a:off x="0" y="3446400"/>
            <a:ext cx="9144000" cy="1089816"/>
          </a:xfrm>
        </p:spPr>
        <p:txBody>
          <a:bodyPr/>
          <a:lstStyle/>
          <a:p>
            <a:pPr>
              <a:defRPr/>
            </a:pPr>
            <a:r>
              <a:rPr lang="ko-KR" altLang="en-US" sz="2000">
                <a:solidFill>
                  <a:srgbClr val="000000"/>
                </a:solidFill>
              </a:rPr>
              <a:t>보듬</a:t>
            </a:r>
          </a:p>
          <a:p>
            <a:pPr>
              <a:defRPr/>
            </a:pPr>
            <a:r>
              <a:rPr lang="en-US" altLang="ko-KR" sz="1500">
                <a:solidFill>
                  <a:srgbClr val="000000"/>
                </a:solidFill>
              </a:rPr>
              <a:t>https://www.bodeum.co.kr/</a:t>
            </a:r>
          </a:p>
        </p:txBody>
      </p:sp>
      <p:pic>
        <p:nvPicPr>
          <p:cNvPr id="934" name="그림 9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1651" y="1654675"/>
            <a:ext cx="5280696" cy="157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 txBox="1">
            <a:spLocks noGrp="1"/>
          </p:cNvSpPr>
          <p:nvPr>
            <p:ph type="title"/>
          </p:nvPr>
        </p:nvSpPr>
        <p:spPr>
          <a:xfrm>
            <a:off x="0" y="2571750"/>
            <a:ext cx="4041403" cy="81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요구사항 분석</a:t>
            </a:r>
          </a:p>
        </p:txBody>
      </p:sp>
      <p:pic>
        <p:nvPicPr>
          <p:cNvPr id="649" name="Google Shape;649;p50"/>
          <p:cNvPicPr/>
          <p:nvPr/>
        </p:nvPicPr>
        <p:blipFill rotWithShape="1">
          <a:blip r:embed="rId3">
            <a:alphaModFix/>
          </a:blip>
          <a:srcRect l="40080" r="2140"/>
          <a:stretch>
            <a:fillRect/>
          </a:stretch>
        </p:blipFill>
        <p:spPr>
          <a:xfrm>
            <a:off x="3860750" y="0"/>
            <a:ext cx="5283250" cy="5143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50"/>
          <p:cNvGrpSpPr/>
          <p:nvPr/>
        </p:nvGrpSpPr>
        <p:grpSpPr>
          <a:xfrm>
            <a:off x="1080414" y="1411831"/>
            <a:ext cx="1700226" cy="957676"/>
            <a:chOff x="973776" y="1224731"/>
            <a:chExt cx="1700226" cy="957676"/>
          </a:xfrm>
        </p:grpSpPr>
        <p:sp>
          <p:nvSpPr>
            <p:cNvPr id="651" name="Google Shape;651;p50"/>
            <p:cNvSpPr/>
            <p:nvPr/>
          </p:nvSpPr>
          <p:spPr>
            <a:xfrm rot="6704043">
              <a:off x="9662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 rot="6704043">
              <a:off x="1412675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 rot="6704043">
              <a:off x="1864850" y="1434853"/>
              <a:ext cx="816678" cy="537433"/>
            </a:xfrm>
            <a:custGeom>
              <a:avLst/>
              <a:gdLst/>
              <a:ahLst/>
              <a:cxnLst/>
              <a:rect l="l" t="t" r="r" b="b"/>
              <a:pathLst>
                <a:path w="7576" h="4986" extrusionOk="0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54" name="Google Shape;654;p50"/>
          <p:cNvSpPr/>
          <p:nvPr/>
        </p:nvSpPr>
        <p:spPr>
          <a:xfrm>
            <a:off x="3698203" y="0"/>
            <a:ext cx="343200" cy="5143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요구사항 분석 </a:t>
            </a:r>
            <a:r>
              <a:rPr lang="en-US" altLang="ko-KR" sz="2000" dirty="0"/>
              <a:t>-</a:t>
            </a:r>
            <a:r>
              <a:rPr lang="ko-KR" altLang="en-US" sz="2000" dirty="0"/>
              <a:t>  </a:t>
            </a:r>
            <a:r>
              <a:rPr lang="en-US" altLang="ko-KR" sz="1500" dirty="0"/>
              <a:t>(</a:t>
            </a:r>
            <a:r>
              <a:rPr lang="ko-KR" altLang="en-US" sz="1500" dirty="0"/>
              <a:t>교육페이지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헤더 </a:t>
            </a:r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최영태</a:t>
            </a:r>
            <a:r>
              <a:rPr lang="en-US" altLang="ko-KR" sz="1500" dirty="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2922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9" name="표 9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774010"/>
              </p:ext>
            </p:extLst>
          </p:nvPr>
        </p:nvGraphicFramePr>
        <p:xfrm>
          <a:off x="507380" y="1093963"/>
          <a:ext cx="9143997" cy="269697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3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27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615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FD1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기능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FD1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연결페이지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FD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요소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FD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동작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FFD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15">
                <a:tc rowSpan="9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헤더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로그인(로그인전)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로그인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회원가입(로그인전)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회원가입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로그아웃(로그인후)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로그아웃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 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61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마이페이지(로그인후)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 버튼 클릭시</a:t>
                      </a:r>
                      <a:r>
                        <a:rPr lang="ko-KR" alt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마이페이지로 이동</a:t>
                      </a:r>
                      <a:endParaRPr lang="EN-US"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고객센터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주문조회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</a:t>
                      </a:r>
                      <a:endParaRPr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장바구니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보듬교육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 페이지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보듬교육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메인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60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보듬솝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 페이지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 버튼</a:t>
                      </a:r>
                      <a:endParaRPr sz="1100" b="0" i="0" u="none" strike="noStrike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버튼</a:t>
                      </a:r>
                      <a:r>
                        <a:rPr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보듬숍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페이지로</a:t>
                      </a:r>
                      <a:r>
                        <a:rPr lang="EN-US" sz="1100" b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100" b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이동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FB1AC2D-4CD3-52E5-51AF-CF275F64F87C}"/>
              </a:ext>
            </a:extLst>
          </p:cNvPr>
          <p:cNvSpPr/>
          <p:nvPr/>
        </p:nvSpPr>
        <p:spPr>
          <a:xfrm>
            <a:off x="-980833" y="4167847"/>
            <a:ext cx="11464412" cy="975653"/>
          </a:xfrm>
          <a:prstGeom prst="rect">
            <a:avLst/>
          </a:prstGeom>
          <a:solidFill>
            <a:srgbClr val="FFD1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>
            <a:spLocks noGrp="1"/>
          </p:cNvSpPr>
          <p:nvPr>
            <p:ph type="title"/>
          </p:nvPr>
        </p:nvSpPr>
        <p:spPr>
          <a:xfrm>
            <a:off x="0" y="158421"/>
            <a:ext cx="6135902" cy="572699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/>
              <a:t>요구사항 분석 </a:t>
            </a:r>
            <a:r>
              <a:rPr lang="en-US" altLang="ko-KR" sz="2000"/>
              <a:t>-</a:t>
            </a:r>
            <a:r>
              <a:rPr lang="ko-KR" altLang="en-US" sz="2000"/>
              <a:t>  </a:t>
            </a:r>
            <a:r>
              <a:rPr lang="en-US" altLang="ko-KR" sz="1500"/>
              <a:t>(</a:t>
            </a:r>
            <a:r>
              <a:rPr lang="ko-KR" altLang="en-US" sz="1500"/>
              <a:t>교육페이지</a:t>
            </a:r>
            <a:r>
              <a:rPr lang="en-US" altLang="ko-KR" sz="1500"/>
              <a:t>_</a:t>
            </a:r>
            <a:r>
              <a:rPr lang="ko-KR" altLang="en-US" sz="1500"/>
              <a:t>헤더 </a:t>
            </a:r>
            <a:r>
              <a:rPr lang="en-US" altLang="ko-KR" sz="1500"/>
              <a:t>-</a:t>
            </a:r>
            <a:r>
              <a:rPr lang="ko-KR" altLang="en-US" sz="1500"/>
              <a:t> 최영태</a:t>
            </a:r>
            <a:r>
              <a:rPr lang="en-US" altLang="ko-KR" sz="1500"/>
              <a:t>)</a:t>
            </a:r>
          </a:p>
        </p:txBody>
      </p:sp>
      <p:grpSp>
        <p:nvGrpSpPr>
          <p:cNvPr id="967" name="Google Shape;967;p66"/>
          <p:cNvGrpSpPr/>
          <p:nvPr/>
        </p:nvGrpSpPr>
        <p:grpSpPr>
          <a:xfrm>
            <a:off x="244560" y="158421"/>
            <a:ext cx="545753" cy="360699"/>
            <a:chOff x="8281811" y="4282030"/>
            <a:chExt cx="672999" cy="530132"/>
          </a:xfrm>
        </p:grpSpPr>
        <p:sp>
          <p:nvSpPr>
            <p:cNvPr id="968" name="Google Shape;968;p66"/>
            <p:cNvSpPr/>
            <p:nvPr/>
          </p:nvSpPr>
          <p:spPr>
            <a:xfrm rot="19638036">
              <a:off x="8648391" y="4469409"/>
              <a:ext cx="306419" cy="294580"/>
            </a:xfrm>
            <a:custGeom>
              <a:avLst/>
              <a:gdLst/>
              <a:ahLst/>
              <a:cxnLst/>
              <a:rect l="l" t="t" r="r" b="b"/>
              <a:pathLst>
                <a:path w="9515" h="9147" extrusionOk="0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69" name="Google Shape;969;p66"/>
            <p:cNvSpPr/>
            <p:nvPr/>
          </p:nvSpPr>
          <p:spPr>
            <a:xfrm>
              <a:off x="8281811" y="4593136"/>
              <a:ext cx="336188" cy="219026"/>
            </a:xfrm>
            <a:custGeom>
              <a:avLst/>
              <a:gdLst/>
              <a:ahLst/>
              <a:cxnLst/>
              <a:rect l="l" t="t" r="r" b="b"/>
              <a:pathLst>
                <a:path w="10439" h="6801" extrusionOk="0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70" name="Google Shape;970;p66"/>
            <p:cNvSpPr/>
            <p:nvPr/>
          </p:nvSpPr>
          <p:spPr>
            <a:xfrm rot="20613766">
              <a:off x="8408866" y="4282030"/>
              <a:ext cx="323035" cy="248006"/>
            </a:xfrm>
            <a:custGeom>
              <a:avLst/>
              <a:gdLst/>
              <a:ahLst/>
              <a:cxnLst/>
              <a:rect l="l" t="t" r="r" b="b"/>
              <a:pathLst>
                <a:path w="10031" h="7701" extrusionOk="0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75" name="Google Shape;611;p48"/>
          <p:cNvCxnSpPr/>
          <p:nvPr/>
        </p:nvCxnSpPr>
        <p:spPr>
          <a:xfrm>
            <a:off x="0" y="731120"/>
            <a:ext cx="52197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w="med" len="med"/>
            <a:tailEnd w="med" len="med"/>
          </a:ln>
        </p:spPr>
      </p:cxnSp>
      <p:graphicFrame>
        <p:nvGraphicFramePr>
          <p:cNvPr id="978" name="표 977"/>
          <p:cNvGraphicFramePr>
            <a:graphicFrameLocks noGrp="1"/>
          </p:cNvGraphicFramePr>
          <p:nvPr/>
        </p:nvGraphicFramePr>
        <p:xfrm>
          <a:off x="0" y="1064109"/>
          <a:ext cx="9143995" cy="3669030"/>
        </p:xfrm>
        <a:graphic>
          <a:graphicData uri="http://schemas.openxmlformats.org/drawingml/2006/table">
            <a:tbl>
              <a:tblPr firstRow="1" bandRow="1"/>
              <a:tblGrid>
                <a:gridCol w="675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9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25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연결페이지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요소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>
                        <a:alpha val="100000"/>
                      </a:srgb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헤더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네비게이션바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 클릭시 메인페이지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보듬이란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회사소개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 각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오시는길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영상교육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교육회원 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그룹레슨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개인레슨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비회원 수업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강형욱 컬럼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보호자 인터뷰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교육후기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89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0">
                      <a:noFill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강의실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강의실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클릭시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  <a:r>
                        <a:rPr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이동</a:t>
                      </a:r>
                      <a:endParaRPr sz="1100" b="0" i="0" u="none" strike="noStrike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5791</TotalTime>
  <Words>1940</Words>
  <Application>Microsoft Office PowerPoint</Application>
  <PresentationFormat>화면 슬라이드 쇼(16:9)</PresentationFormat>
  <Paragraphs>614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Comfortaa</vt:lpstr>
      <vt:lpstr>Indie Flower</vt:lpstr>
      <vt:lpstr>Muli</vt:lpstr>
      <vt:lpstr>Proxima Nova</vt:lpstr>
      <vt:lpstr>Proxima Nova Semibold</vt:lpstr>
      <vt:lpstr>맑은 고딕</vt:lpstr>
      <vt:lpstr>Arial</vt:lpstr>
      <vt:lpstr>Indoor Games for Dogs by Slidesgo</vt:lpstr>
      <vt:lpstr>Slidesgo Final Pages</vt:lpstr>
      <vt:lpstr>1차 프로젝트 2조 요구사항 분석</vt:lpstr>
      <vt:lpstr>CONTENTS</vt:lpstr>
      <vt:lpstr>주제</vt:lpstr>
      <vt:lpstr>PowerPoint 프레젠테이션</vt:lpstr>
      <vt:lpstr>벤치마킹 사이트</vt:lpstr>
      <vt:lpstr>PowerPoint 프레젠테이션</vt:lpstr>
      <vt:lpstr>요구사항 분석</vt:lpstr>
      <vt:lpstr>요구사항 분석 -  (교육페이지_헤더 - 최영태)</vt:lpstr>
      <vt:lpstr>요구사항 분석 -  (교육페이지_헤더 - 최영태)</vt:lpstr>
      <vt:lpstr>요구사항 분석 -  (교육_메인페이지 내 상세 사이트 목록- 최영태)</vt:lpstr>
      <vt:lpstr>요구사항 분석 -  (교육페이지_헤더 - 최영태)</vt:lpstr>
      <vt:lpstr>요구사항 분석 -  (회사 소개 페이지 - 최영태)</vt:lpstr>
      <vt:lpstr>요구사항 분석 -  (회사 위치 정보 페이지 - 최영태)</vt:lpstr>
      <vt:lpstr>요구사항 분석 -  (교육 게시판 페이지 - 최영태)</vt:lpstr>
      <vt:lpstr>요구사항 분석 -  (상품 게시판 페이지 - 최영태)</vt:lpstr>
      <vt:lpstr>요구사항 분석 -  (후기 게시판 페이지 - 최영태)</vt:lpstr>
      <vt:lpstr>요구사항 분석 -  (푸터 - 최영태)</vt:lpstr>
      <vt:lpstr>요구사항 분석 -  (숍 페이지_헤더 - 김하진)</vt:lpstr>
      <vt:lpstr>요구사항 분석 -  (숍 페이지_헤더 - 김하진)</vt:lpstr>
      <vt:lpstr>요구사항 분석 -  (숍 페이지_헤더 - 김하진)</vt:lpstr>
      <vt:lpstr>요구사항 분석 -  (숍 페이지_헤더 - 김하진)</vt:lpstr>
      <vt:lpstr>요구사항 분석 -  (숍 페이지_헤더 - 김하진)</vt:lpstr>
      <vt:lpstr>요구사항 분석 -  (숍_메인페이지 - 김하진)</vt:lpstr>
      <vt:lpstr>요구사항 분석 -  (숍_메인페이지 - 김하진)</vt:lpstr>
      <vt:lpstr>요구사항 분석 -  (숍_제품페이지 - 김하진)</vt:lpstr>
      <vt:lpstr>요구사항 분석 -  (숍_제품 상세 페이지 - 김하진)</vt:lpstr>
      <vt:lpstr>요구사항 분석 -  (숍_제품 상세 페이지_후기&amp;QNA - 김하진)</vt:lpstr>
      <vt:lpstr>요구사항 분석 -  (로그인 페이지 / ID &amp; PASSWORD 찾기 페이지 - 이다희)</vt:lpstr>
      <vt:lpstr>요구사항 분석 -  (회원가입 페이지 / 고객센터 페이지  - 이다희)</vt:lpstr>
      <vt:lpstr>요구사항 분석 -  (주문조회 페이지 / 장바구니 페이지 - 이다희)</vt:lpstr>
      <vt:lpstr>요구사항 분석 -  (로그인 페이지 - 이다희)</vt:lpstr>
      <vt:lpstr>요구사항 분석 -  (ID / PASSWORD 찾기 페이지 - 이다희)</vt:lpstr>
      <vt:lpstr>요구사항 분석 -  (중복 확인 페이지 - 이다희)</vt:lpstr>
      <vt:lpstr>요구사항 분석 -  (회원가입 시 반려견 정보 입력 페이지 - 이다희)</vt:lpstr>
      <vt:lpstr>요구사항 분석 -  (고객센터 페이지 - 이다희)</vt:lpstr>
      <vt:lpstr>요구사항 분석 -  (주문 조회 페이지 - 이다희)</vt:lpstr>
      <vt:lpstr>요구사항 분석 -  (장바구니 페이지 - 이다희)</vt:lpstr>
      <vt:lpstr>요구사항 분석 -  (주문 확인 팝업 - 이다희)</vt:lpstr>
      <vt:lpstr>요구사항 분석 -  (마이페이지 - 성영준)</vt:lpstr>
      <vt:lpstr>요구사항 분석 -  (마이페이지 - 성영준)</vt:lpstr>
      <vt:lpstr>요구사항 분석 -  (마이페이지 - 성영준)</vt:lpstr>
      <vt:lpstr>요구사항 분석 -  (1:1문의하기 페이지 - 성영준)</vt:lpstr>
      <vt:lpstr>요구사항 분석 -  (내 강의 페이지 - 성영준)</vt:lpstr>
      <vt:lpstr>요구사항 분석 -  (개인정보 수정 페이지 - 성영준)</vt:lpstr>
      <vt:lpstr>요구사항 분석 -  (관리자 페이지 - 김정환)</vt:lpstr>
      <vt:lpstr>요구사항 분석 -  (관리자 페이지 - 김정환)</vt:lpstr>
      <vt:lpstr>요구사항 분석 -  (공지사항/고객센터 글 작성 페이지 - 김정환)</vt:lpstr>
      <vt:lpstr>요구사항 분석 -  (고객센터 글 쓰기 기능 / 상품 결제 페이지 / 주문 완료 페이지 - 김정환)</vt:lpstr>
      <vt:lpstr>요구사항 분석 -  (결제 페이지 - 김정환)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 프로젝트 2조 요구사항 분석</dc:title>
  <cp:lastModifiedBy>다희 이</cp:lastModifiedBy>
  <cp:revision>154</cp:revision>
  <dcterms:modified xsi:type="dcterms:W3CDTF">2023-10-08T13:33:44Z</dcterms:modified>
  <cp:version/>
</cp:coreProperties>
</file>